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Garet" panose="020B0604020202020204" charset="0"/>
      <p:regular r:id="rId23"/>
    </p:embeddedFont>
    <p:embeddedFont>
      <p:font typeface="Garet Bold" panose="020B0604020202020204" charset="0"/>
      <p:regular r:id="rId24"/>
    </p:embeddedFont>
    <p:embeddedFont>
      <p:font typeface="Inter" panose="020B0604020202020204" charset="0"/>
      <p:regular r:id="rId25"/>
    </p:embeddedFont>
    <p:embeddedFont>
      <p:font typeface="Inter Bold" panose="020B0604020202020204" charset="0"/>
      <p:regular r:id="rId26"/>
    </p:embeddedFont>
    <p:embeddedFont>
      <p:font typeface="Open Sans" panose="020B0606030504020204" pitchFamily="34" charset="0"/>
      <p:regular r:id="rId27"/>
    </p:embeddedFont>
    <p:embeddedFont>
      <p:font typeface="Open Sans Bold" panose="020B0806030504020204" charset="0"/>
      <p:regular r:id="rId28"/>
    </p:embeddedFont>
    <p:embeddedFont>
      <p:font typeface="Roca One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1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9012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9013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9014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15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901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6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57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95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104895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6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82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10489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5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66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6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104896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6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7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104897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7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6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987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8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104898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9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92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9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9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104899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9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9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99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0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01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0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1049003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04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6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104896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6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104858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58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5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006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07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0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104900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90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5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976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8977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7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104897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8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"/>
          <p:cNvGrpSpPr/>
          <p:nvPr/>
        </p:nvGrpSpPr>
        <p:grpSpPr>
          <a:xfrm>
            <a:off x="-1156219" y="2111922"/>
            <a:ext cx="1694792" cy="10287000"/>
            <a:chOff x="0" y="0"/>
            <a:chExt cx="446365" cy="2709333"/>
          </a:xfrm>
        </p:grpSpPr>
        <p:sp>
          <p:nvSpPr>
            <p:cNvPr id="1048584" name="Freeform 3"/>
            <p:cNvSpPr/>
            <p:nvPr/>
          </p:nvSpPr>
          <p:spPr>
            <a:xfrm>
              <a:off x="0" y="0"/>
              <a:ext cx="446365" cy="2709333"/>
            </a:xfrm>
            <a:custGeom>
              <a:avLst/>
              <a:gdLst/>
              <a:ahLst/>
              <a:cxnLst/>
              <a:rect l="l" t="t" r="r" b="b"/>
              <a:pathLst>
                <a:path w="446365" h="2709333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585" name="TextBox 4"/>
            <p:cNvSpPr txBox="1"/>
            <p:nvPr/>
          </p:nvSpPr>
          <p:spPr>
            <a:xfrm>
              <a:off x="0" y="-38100"/>
              <a:ext cx="44636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5"/>
          <p:cNvGrpSpPr/>
          <p:nvPr/>
        </p:nvGrpSpPr>
        <p:grpSpPr>
          <a:xfrm>
            <a:off x="8484493" y="9014056"/>
            <a:ext cx="2545888" cy="2545888"/>
            <a:chOff x="0" y="0"/>
            <a:chExt cx="812800" cy="812800"/>
          </a:xfrm>
        </p:grpSpPr>
        <p:sp>
          <p:nvSpPr>
            <p:cNvPr id="104858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9804"/>
                </a:srgbClr>
              </a:solidFill>
              <a:prstDash val="solid"/>
              <a:miter/>
            </a:ln>
          </p:spPr>
        </p:sp>
        <p:sp>
          <p:nvSpPr>
            <p:cNvPr id="104858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48588" name="Freeform 8"/>
          <p:cNvSpPr/>
          <p:nvPr/>
        </p:nvSpPr>
        <p:spPr>
          <a:xfrm>
            <a:off x="12952385" y="375675"/>
            <a:ext cx="4821265" cy="1115559"/>
          </a:xfrm>
          <a:custGeom>
            <a:avLst/>
            <a:gdLst/>
            <a:ahLst/>
            <a:cxnLst/>
            <a:rect l="l" t="t" r="r" b="b"/>
            <a:pathLst>
              <a:path w="4821265" h="1115559">
                <a:moveTo>
                  <a:pt x="0" y="0"/>
                </a:moveTo>
                <a:lnTo>
                  <a:pt x="4821265" y="0"/>
                </a:lnTo>
                <a:lnTo>
                  <a:pt x="4821265" y="1115558"/>
                </a:lnTo>
                <a:lnTo>
                  <a:pt x="0" y="11155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589" name="Freeform 9"/>
          <p:cNvSpPr/>
          <p:nvPr/>
        </p:nvSpPr>
        <p:spPr>
          <a:xfrm>
            <a:off x="822747" y="375675"/>
            <a:ext cx="1422371" cy="1362482"/>
          </a:xfrm>
          <a:custGeom>
            <a:avLst/>
            <a:gdLst/>
            <a:ahLst/>
            <a:cxnLst/>
            <a:rect l="l" t="t" r="r" b="b"/>
            <a:pathLst>
              <a:path w="1422371" h="1362482">
                <a:moveTo>
                  <a:pt x="0" y="0"/>
                </a:moveTo>
                <a:lnTo>
                  <a:pt x="1422371" y="0"/>
                </a:lnTo>
                <a:lnTo>
                  <a:pt x="1422371" y="1362481"/>
                </a:lnTo>
                <a:lnTo>
                  <a:pt x="0" y="1362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590" name="TextBox 10"/>
          <p:cNvSpPr txBox="1"/>
          <p:nvPr/>
        </p:nvSpPr>
        <p:spPr>
          <a:xfrm>
            <a:off x="3626299" y="4454903"/>
            <a:ext cx="17124467" cy="826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453"/>
              </a:lnSpc>
            </a:pPr>
            <a:r>
              <a:rPr lang="en-US" sz="5611">
                <a:solidFill>
                  <a:srgbClr val="0345E4"/>
                </a:solidFill>
                <a:latin typeface="Roca One"/>
                <a:ea typeface="Roca One"/>
                <a:cs typeface="Roca One"/>
                <a:sym typeface="Roca One"/>
              </a:rPr>
              <a:t>ONLINE LEARNING PLATFORM</a:t>
            </a:r>
          </a:p>
        </p:txBody>
      </p:sp>
      <p:sp>
        <p:nvSpPr>
          <p:cNvPr id="1048591" name="TextBox 11"/>
          <p:cNvSpPr txBox="1"/>
          <p:nvPr/>
        </p:nvSpPr>
        <p:spPr>
          <a:xfrm>
            <a:off x="3490046" y="3043859"/>
            <a:ext cx="17124467" cy="468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93"/>
              </a:lnSpc>
            </a:pPr>
            <a:r>
              <a:rPr lang="en-US" sz="3211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DEPARTMENT OF COMPUTER SCIENCE AND ENGINEERING</a:t>
            </a:r>
          </a:p>
        </p:txBody>
      </p:sp>
      <p:sp>
        <p:nvSpPr>
          <p:cNvPr id="1048592" name="TextBox 12"/>
          <p:cNvSpPr txBox="1"/>
          <p:nvPr/>
        </p:nvSpPr>
        <p:spPr>
          <a:xfrm>
            <a:off x="822747" y="5911296"/>
            <a:ext cx="9545697" cy="2723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89"/>
              </a:lnSpc>
            </a:pPr>
            <a:r>
              <a:rPr lang="en-US" sz="3063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Team Leader</a:t>
            </a:r>
            <a:r>
              <a:rPr lang="en-US" sz="306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- Naveen N (310821104062)</a:t>
            </a:r>
          </a:p>
          <a:p>
            <a:pPr algn="just">
              <a:lnSpc>
                <a:spcPts val="4289"/>
              </a:lnSpc>
            </a:pPr>
            <a:r>
              <a:rPr lang="en-US" sz="3063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Team Member</a:t>
            </a:r>
            <a:r>
              <a:rPr lang="en-US" sz="306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-Roshan Elesius D (310821104080)</a:t>
            </a:r>
          </a:p>
          <a:p>
            <a:pPr algn="just">
              <a:lnSpc>
                <a:spcPts val="4289"/>
              </a:lnSpc>
            </a:pPr>
            <a:r>
              <a:rPr lang="en-US" sz="3063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Team Member </a:t>
            </a:r>
            <a:r>
              <a:rPr lang="en-US" sz="306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-Sanjay Raj ( 310821104307)</a:t>
            </a:r>
          </a:p>
          <a:p>
            <a:pPr algn="just">
              <a:lnSpc>
                <a:spcPts val="4289"/>
              </a:lnSpc>
            </a:pPr>
            <a:r>
              <a:rPr lang="en-US" sz="3063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Team Member </a:t>
            </a:r>
            <a:r>
              <a:rPr lang="en-US" sz="306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-Prakash G (310821104305</a:t>
            </a:r>
          </a:p>
          <a:p>
            <a:pPr algn="just">
              <a:lnSpc>
                <a:spcPts val="4289"/>
              </a:lnSpc>
              <a:spcBef>
                <a:spcPct val="0"/>
              </a:spcBef>
            </a:pPr>
            <a:endParaRPr lang="en-US" sz="3063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8593" name="TextBox 13"/>
          <p:cNvSpPr txBox="1"/>
          <p:nvPr/>
        </p:nvSpPr>
        <p:spPr>
          <a:xfrm>
            <a:off x="3013160" y="1863955"/>
            <a:ext cx="17124467" cy="846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683"/>
              </a:lnSpc>
            </a:pPr>
            <a:r>
              <a:rPr lang="en-US" sz="5811" b="1">
                <a:solidFill>
                  <a:srgbClr val="0345E4"/>
                </a:solidFill>
                <a:latin typeface="Garet Bold"/>
                <a:ea typeface="Garet Bold"/>
                <a:cs typeface="Garet Bold"/>
                <a:sym typeface="Garet Bold"/>
              </a:rPr>
              <a:t>JEPPPIAAR ENGINEERING COLLEGE</a:t>
            </a:r>
          </a:p>
        </p:txBody>
      </p:sp>
      <p:sp>
        <p:nvSpPr>
          <p:cNvPr id="1048594" name="TextBox 14"/>
          <p:cNvSpPr txBox="1"/>
          <p:nvPr/>
        </p:nvSpPr>
        <p:spPr>
          <a:xfrm>
            <a:off x="10487872" y="5901771"/>
            <a:ext cx="7558285" cy="986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Supervisor Name :</a:t>
            </a:r>
            <a:r>
              <a:rPr lang="en-US" sz="27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MRS.D.JEEVITHA M.E 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ASSISTANT PROFESSOR /CSE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2"/>
          <p:cNvGrpSpPr/>
          <p:nvPr/>
        </p:nvGrpSpPr>
        <p:grpSpPr>
          <a:xfrm>
            <a:off x="0" y="0"/>
            <a:ext cx="18288000" cy="2227431"/>
            <a:chOff x="0" y="0"/>
            <a:chExt cx="4816593" cy="586648"/>
          </a:xfrm>
        </p:grpSpPr>
        <p:sp>
          <p:nvSpPr>
            <p:cNvPr id="1048790" name="Freeform 3"/>
            <p:cNvSpPr/>
            <p:nvPr/>
          </p:nvSpPr>
          <p:spPr>
            <a:xfrm>
              <a:off x="0" y="0"/>
              <a:ext cx="4816592" cy="586648"/>
            </a:xfrm>
            <a:custGeom>
              <a:avLst/>
              <a:gdLst/>
              <a:ahLst/>
              <a:cxnLst/>
              <a:rect l="l" t="t" r="r" b="b"/>
              <a:pathLst>
                <a:path w="4816592" h="586648">
                  <a:moveTo>
                    <a:pt x="0" y="0"/>
                  </a:moveTo>
                  <a:lnTo>
                    <a:pt x="4816592" y="0"/>
                  </a:lnTo>
                  <a:lnTo>
                    <a:pt x="4816592" y="586648"/>
                  </a:lnTo>
                  <a:lnTo>
                    <a:pt x="0" y="586648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791" name="TextBox 4"/>
            <p:cNvSpPr txBox="1"/>
            <p:nvPr/>
          </p:nvSpPr>
          <p:spPr>
            <a:xfrm>
              <a:off x="0" y="-38100"/>
              <a:ext cx="4816593" cy="624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48792" name="TextBox 5"/>
          <p:cNvSpPr txBox="1"/>
          <p:nvPr/>
        </p:nvSpPr>
        <p:spPr>
          <a:xfrm>
            <a:off x="728021" y="521263"/>
            <a:ext cx="9406801" cy="888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1" spc="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BACKEND </a:t>
            </a:r>
          </a:p>
        </p:txBody>
      </p:sp>
      <p:sp>
        <p:nvSpPr>
          <p:cNvPr id="1048793" name="AutoShape 6"/>
          <p:cNvSpPr/>
          <p:nvPr/>
        </p:nvSpPr>
        <p:spPr>
          <a:xfrm>
            <a:off x="4730604" y="287120"/>
            <a:ext cx="0" cy="141761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794" name="AutoShape 7"/>
          <p:cNvSpPr/>
          <p:nvPr/>
        </p:nvSpPr>
        <p:spPr>
          <a:xfrm>
            <a:off x="1052512" y="5533728"/>
            <a:ext cx="0" cy="2713937"/>
          </a:xfrm>
          <a:prstGeom prst="line">
            <a:avLst/>
          </a:prstGeom>
          <a:ln w="47625" cap="flat">
            <a:solidFill>
              <a:srgbClr val="0345E4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048795" name="AutoShape 8"/>
          <p:cNvSpPr/>
          <p:nvPr/>
        </p:nvSpPr>
        <p:spPr>
          <a:xfrm flipH="1">
            <a:off x="7777737" y="5533728"/>
            <a:ext cx="0" cy="2583444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101" name="Group 9"/>
          <p:cNvGrpSpPr/>
          <p:nvPr/>
        </p:nvGrpSpPr>
        <p:grpSpPr>
          <a:xfrm>
            <a:off x="16287059" y="8247665"/>
            <a:ext cx="2954728" cy="2954728"/>
            <a:chOff x="0" y="0"/>
            <a:chExt cx="812800" cy="812800"/>
          </a:xfrm>
        </p:grpSpPr>
        <p:sp>
          <p:nvSpPr>
            <p:cNvPr id="1048796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1048797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48798" name="Freeform 12"/>
          <p:cNvSpPr/>
          <p:nvPr/>
        </p:nvSpPr>
        <p:spPr>
          <a:xfrm>
            <a:off x="377761" y="2760081"/>
            <a:ext cx="5072711" cy="2849941"/>
          </a:xfrm>
          <a:custGeom>
            <a:avLst/>
            <a:gdLst/>
            <a:ahLst/>
            <a:cxnLst/>
            <a:rect l="l" t="t" r="r" b="b"/>
            <a:pathLst>
              <a:path w="5072711" h="2849941">
                <a:moveTo>
                  <a:pt x="0" y="0"/>
                </a:moveTo>
                <a:lnTo>
                  <a:pt x="5072711" y="0"/>
                </a:lnTo>
                <a:lnTo>
                  <a:pt x="5072711" y="2849942"/>
                </a:lnTo>
                <a:lnTo>
                  <a:pt x="0" y="28499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799" name="TextBox 13"/>
          <p:cNvSpPr txBox="1"/>
          <p:nvPr/>
        </p:nvSpPr>
        <p:spPr>
          <a:xfrm>
            <a:off x="5076106" y="5911561"/>
            <a:ext cx="1752139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2022</a:t>
            </a:r>
          </a:p>
        </p:txBody>
      </p:sp>
      <p:sp>
        <p:nvSpPr>
          <p:cNvPr id="1048800" name="TextBox 14"/>
          <p:cNvSpPr txBox="1"/>
          <p:nvPr/>
        </p:nvSpPr>
        <p:spPr>
          <a:xfrm>
            <a:off x="747071" y="3577838"/>
            <a:ext cx="4002583" cy="1586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150"/>
              </a:lnSpc>
            </a:pPr>
            <a:r>
              <a:rPr lang="en-US" sz="2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Middleware functions in Express.js are functions executed during the request-response cycle</a:t>
            </a:r>
          </a:p>
        </p:txBody>
      </p:sp>
      <p:sp>
        <p:nvSpPr>
          <p:cNvPr id="1048801" name="TextBox 15"/>
          <p:cNvSpPr txBox="1"/>
          <p:nvPr/>
        </p:nvSpPr>
        <p:spPr>
          <a:xfrm>
            <a:off x="1028700" y="3132518"/>
            <a:ext cx="3701904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Express Middleware</a:t>
            </a:r>
          </a:p>
        </p:txBody>
      </p:sp>
      <p:sp>
        <p:nvSpPr>
          <p:cNvPr id="1048802" name="TextBox 16"/>
          <p:cNvSpPr txBox="1"/>
          <p:nvPr/>
        </p:nvSpPr>
        <p:spPr>
          <a:xfrm>
            <a:off x="1206096" y="5733848"/>
            <a:ext cx="5765912" cy="3104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16"/>
              </a:lnSpc>
            </a:pPr>
            <a:r>
              <a:rPr lang="en-US" sz="18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Uses:</a:t>
            </a:r>
          </a:p>
          <a:p>
            <a:pPr marL="410209" lvl="1" indent="-205105" algn="just">
              <a:lnSpc>
                <a:spcPts val="2716"/>
              </a:lnSpc>
              <a:buFont typeface="Arial"/>
              <a:buChar char="•"/>
            </a:pPr>
            <a:r>
              <a:rPr lang="en-US" sz="1899" b="1">
                <a:solidFill>
                  <a:srgbClr val="0345E4"/>
                </a:solidFill>
                <a:latin typeface="Inter Bold"/>
                <a:ea typeface="Inter Bold"/>
                <a:cs typeface="Inter Bold"/>
                <a:sym typeface="Inter Bold"/>
              </a:rPr>
              <a:t>Logging:</a:t>
            </a:r>
            <a:r>
              <a:rPr lang="en-US" sz="18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Tracks and logs requests and responses.</a:t>
            </a:r>
          </a:p>
          <a:p>
            <a:pPr marL="410209" lvl="1" indent="-205105" algn="just">
              <a:lnSpc>
                <a:spcPts val="2716"/>
              </a:lnSpc>
              <a:buFont typeface="Arial"/>
              <a:buChar char="•"/>
            </a:pPr>
            <a:r>
              <a:rPr lang="en-US" sz="1899" b="1">
                <a:solidFill>
                  <a:srgbClr val="0345E4"/>
                </a:solidFill>
                <a:latin typeface="Inter Bold"/>
                <a:ea typeface="Inter Bold"/>
                <a:cs typeface="Inter Bold"/>
                <a:sym typeface="Inter Bold"/>
              </a:rPr>
              <a:t>Authentication:</a:t>
            </a:r>
            <a:r>
              <a:rPr lang="en-US" sz="18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Verifies user credentials and access permissions.</a:t>
            </a:r>
          </a:p>
          <a:p>
            <a:pPr marL="410209" lvl="1" indent="-205105" algn="just">
              <a:lnSpc>
                <a:spcPts val="2716"/>
              </a:lnSpc>
              <a:buFont typeface="Arial"/>
              <a:buChar char="•"/>
            </a:pPr>
            <a:r>
              <a:rPr lang="en-US" sz="1899" b="1">
                <a:solidFill>
                  <a:srgbClr val="0345E4"/>
                </a:solidFill>
                <a:latin typeface="Inter Bold"/>
                <a:ea typeface="Inter Bold"/>
                <a:cs typeface="Inter Bold"/>
                <a:sym typeface="Inter Bold"/>
              </a:rPr>
              <a:t>Error Handling:</a:t>
            </a:r>
            <a:r>
              <a:rPr lang="en-US" sz="18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Catches errors in the middleware chain and passes them to the error-handling middleware.</a:t>
            </a:r>
          </a:p>
          <a:p>
            <a:pPr marL="410209" lvl="1" indent="-205105" algn="just">
              <a:lnSpc>
                <a:spcPts val="2716"/>
              </a:lnSpc>
              <a:buFont typeface="Arial"/>
              <a:buChar char="•"/>
            </a:pPr>
            <a:r>
              <a:rPr lang="en-US" sz="1899" b="1">
                <a:solidFill>
                  <a:srgbClr val="0345E4"/>
                </a:solidFill>
                <a:latin typeface="Inter Bold"/>
                <a:ea typeface="Inter Bold"/>
                <a:cs typeface="Inter Bold"/>
                <a:sym typeface="Inter Bold"/>
              </a:rPr>
              <a:t>Request Parsing:</a:t>
            </a:r>
            <a:r>
              <a:rPr lang="en-US" sz="18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Parses incoming requests (e.g., JSON or URL-encoded data)</a:t>
            </a:r>
          </a:p>
        </p:txBody>
      </p:sp>
      <p:sp>
        <p:nvSpPr>
          <p:cNvPr id="1048803" name="Freeform 17"/>
          <p:cNvSpPr/>
          <p:nvPr/>
        </p:nvSpPr>
        <p:spPr>
          <a:xfrm>
            <a:off x="7115069" y="2760081"/>
            <a:ext cx="5072711" cy="2849941"/>
          </a:xfrm>
          <a:custGeom>
            <a:avLst/>
            <a:gdLst/>
            <a:ahLst/>
            <a:cxnLst/>
            <a:rect l="l" t="t" r="r" b="b"/>
            <a:pathLst>
              <a:path w="5072711" h="2849941">
                <a:moveTo>
                  <a:pt x="0" y="0"/>
                </a:moveTo>
                <a:lnTo>
                  <a:pt x="5072711" y="0"/>
                </a:lnTo>
                <a:lnTo>
                  <a:pt x="5072711" y="2849942"/>
                </a:lnTo>
                <a:lnTo>
                  <a:pt x="0" y="28499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804" name="TextBox 18"/>
          <p:cNvSpPr txBox="1"/>
          <p:nvPr/>
        </p:nvSpPr>
        <p:spPr>
          <a:xfrm>
            <a:off x="8667972" y="3075798"/>
            <a:ext cx="1485900" cy="426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ROUTING</a:t>
            </a:r>
          </a:p>
        </p:txBody>
      </p:sp>
      <p:sp>
        <p:nvSpPr>
          <p:cNvPr id="1048805" name="TextBox 19"/>
          <p:cNvSpPr txBox="1"/>
          <p:nvPr/>
        </p:nvSpPr>
        <p:spPr>
          <a:xfrm>
            <a:off x="7749886" y="3640703"/>
            <a:ext cx="3803078" cy="1480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Express uses a robust routing mechanism to manage and define endpoints and their respective HTTP methods.</a:t>
            </a:r>
          </a:p>
        </p:txBody>
      </p:sp>
      <p:sp>
        <p:nvSpPr>
          <p:cNvPr id="1048806" name="TextBox 20"/>
          <p:cNvSpPr txBox="1"/>
          <p:nvPr/>
        </p:nvSpPr>
        <p:spPr>
          <a:xfrm>
            <a:off x="7934900" y="5911561"/>
            <a:ext cx="4820566" cy="204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16"/>
              </a:lnSpc>
            </a:pPr>
            <a:r>
              <a:rPr lang="en-US" sz="1899" b="1">
                <a:solidFill>
                  <a:srgbClr val="0345E4"/>
                </a:solidFill>
                <a:latin typeface="Inter Bold"/>
                <a:ea typeface="Inter Bold"/>
                <a:cs typeface="Inter Bold"/>
                <a:sym typeface="Inter Bold"/>
              </a:rPr>
              <a:t>Endpoints:</a:t>
            </a:r>
            <a:r>
              <a:rPr lang="en-US" sz="18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8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Specify URLs and the corresponding controller functions.</a:t>
            </a:r>
          </a:p>
          <a:p>
            <a:pPr algn="just">
              <a:lnSpc>
                <a:spcPts val="2716"/>
              </a:lnSpc>
            </a:pPr>
            <a:endParaRPr lang="en-US" sz="1899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just">
              <a:lnSpc>
                <a:spcPts val="2716"/>
              </a:lnSpc>
            </a:pPr>
            <a:r>
              <a:rPr lang="en-US" sz="1899" b="1">
                <a:solidFill>
                  <a:srgbClr val="0345E4"/>
                </a:solidFill>
                <a:latin typeface="Inter Bold"/>
                <a:ea typeface="Inter Bold"/>
                <a:cs typeface="Inter Bold"/>
                <a:sym typeface="Inter Bold"/>
              </a:rPr>
              <a:t>Methods:</a:t>
            </a:r>
            <a:r>
              <a:rPr lang="en-US" sz="1899">
                <a:solidFill>
                  <a:srgbClr val="0345E4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8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Handles GET (fetch data), POST (create data), PUT (update data), and DELETE (remove data).</a:t>
            </a:r>
          </a:p>
        </p:txBody>
      </p:sp>
      <p:sp>
        <p:nvSpPr>
          <p:cNvPr id="1048807" name="Freeform 21"/>
          <p:cNvSpPr/>
          <p:nvPr/>
        </p:nvSpPr>
        <p:spPr>
          <a:xfrm>
            <a:off x="12881773" y="2760081"/>
            <a:ext cx="5072711" cy="2849941"/>
          </a:xfrm>
          <a:custGeom>
            <a:avLst/>
            <a:gdLst/>
            <a:ahLst/>
            <a:cxnLst/>
            <a:rect l="l" t="t" r="r" b="b"/>
            <a:pathLst>
              <a:path w="5072711" h="2849941">
                <a:moveTo>
                  <a:pt x="0" y="0"/>
                </a:moveTo>
                <a:lnTo>
                  <a:pt x="5072711" y="0"/>
                </a:lnTo>
                <a:lnTo>
                  <a:pt x="5072711" y="2849942"/>
                </a:lnTo>
                <a:lnTo>
                  <a:pt x="0" y="28499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808" name="AutoShape 22"/>
          <p:cNvSpPr/>
          <p:nvPr/>
        </p:nvSpPr>
        <p:spPr>
          <a:xfrm>
            <a:off x="13480035" y="5603168"/>
            <a:ext cx="0" cy="2713937"/>
          </a:xfrm>
          <a:prstGeom prst="line">
            <a:avLst/>
          </a:prstGeom>
          <a:ln w="47625" cap="flat">
            <a:solidFill>
              <a:srgbClr val="0345E4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048809" name="TextBox 23"/>
          <p:cNvSpPr txBox="1"/>
          <p:nvPr/>
        </p:nvSpPr>
        <p:spPr>
          <a:xfrm>
            <a:off x="13854654" y="2857500"/>
            <a:ext cx="3404645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ERROR HANDLING</a:t>
            </a:r>
          </a:p>
        </p:txBody>
      </p:sp>
      <p:sp>
        <p:nvSpPr>
          <p:cNvPr id="1048810" name="TextBox 24"/>
          <p:cNvSpPr txBox="1"/>
          <p:nvPr/>
        </p:nvSpPr>
        <p:spPr>
          <a:xfrm>
            <a:off x="13637197" y="5793706"/>
            <a:ext cx="4485632" cy="2026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0345E4"/>
                </a:solidFill>
                <a:latin typeface="Inter Bold"/>
                <a:ea typeface="Inter Bold"/>
                <a:cs typeface="Inter Bold"/>
                <a:sym typeface="Inter Bold"/>
              </a:rPr>
              <a:t>Errors</a:t>
            </a:r>
            <a:r>
              <a:rPr lang="en-US" sz="18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are passed down the middleware chain using the next() function.</a:t>
            </a:r>
          </a:p>
          <a:p>
            <a:pPr algn="just">
              <a:lnSpc>
                <a:spcPts val="2659"/>
              </a:lnSpc>
              <a:spcBef>
                <a:spcPct val="0"/>
              </a:spcBef>
            </a:pPr>
            <a:endParaRPr lang="en-US" sz="1899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0345E4"/>
                </a:solidFill>
                <a:latin typeface="Inter Bold"/>
                <a:ea typeface="Inter Bold"/>
                <a:cs typeface="Inter Bold"/>
                <a:sym typeface="Inter Bold"/>
              </a:rPr>
              <a:t>Custom error-handling middleware</a:t>
            </a:r>
            <a:r>
              <a:rPr lang="en-US" sz="18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processes the errors and sends appropriate responses.</a:t>
            </a:r>
          </a:p>
        </p:txBody>
      </p:sp>
      <p:sp>
        <p:nvSpPr>
          <p:cNvPr id="1048811" name="TextBox 25"/>
          <p:cNvSpPr txBox="1"/>
          <p:nvPr/>
        </p:nvSpPr>
        <p:spPr>
          <a:xfrm>
            <a:off x="13456222" y="3777125"/>
            <a:ext cx="3803078" cy="1480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39"/>
              </a:lnSpc>
            </a:pPr>
            <a:r>
              <a:rPr lang="en-US" sz="20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Express allows centralized error handling to capture issues across the application.</a:t>
            </a:r>
          </a:p>
          <a:p>
            <a:pPr algn="just">
              <a:lnSpc>
                <a:spcPts val="2939"/>
              </a:lnSpc>
              <a:spcBef>
                <a:spcPct val="0"/>
              </a:spcBef>
            </a:pPr>
            <a:endParaRPr lang="en-US" sz="2099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2" name="AutoShape 2"/>
          <p:cNvSpPr/>
          <p:nvPr/>
        </p:nvSpPr>
        <p:spPr>
          <a:xfrm flipV="1">
            <a:off x="551064" y="5997897"/>
            <a:ext cx="17185873" cy="47625"/>
          </a:xfrm>
          <a:prstGeom prst="line">
            <a:avLst/>
          </a:prstGeom>
          <a:ln w="47625" cap="flat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813" name="AutoShape 3"/>
          <p:cNvSpPr/>
          <p:nvPr/>
        </p:nvSpPr>
        <p:spPr>
          <a:xfrm flipH="1">
            <a:off x="9144000" y="2400860"/>
            <a:ext cx="0" cy="7222650"/>
          </a:xfrm>
          <a:prstGeom prst="line">
            <a:avLst/>
          </a:prstGeom>
          <a:ln w="47625" cap="flat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814" name="AutoShape 4"/>
          <p:cNvSpPr/>
          <p:nvPr/>
        </p:nvSpPr>
        <p:spPr>
          <a:xfrm>
            <a:off x="551064" y="1522485"/>
            <a:ext cx="1310100" cy="0"/>
          </a:xfrm>
          <a:prstGeom prst="line">
            <a:avLst/>
          </a:prstGeom>
          <a:ln w="95250" cap="flat">
            <a:solidFill>
              <a:srgbClr val="0345E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3" name="Group 5"/>
          <p:cNvGrpSpPr/>
          <p:nvPr/>
        </p:nvGrpSpPr>
        <p:grpSpPr>
          <a:xfrm>
            <a:off x="1432799" y="2396884"/>
            <a:ext cx="4839292" cy="669452"/>
            <a:chOff x="0" y="0"/>
            <a:chExt cx="3078684" cy="425895"/>
          </a:xfrm>
        </p:grpSpPr>
        <p:sp>
          <p:nvSpPr>
            <p:cNvPr id="1048815" name="Freeform 6"/>
            <p:cNvSpPr/>
            <p:nvPr/>
          </p:nvSpPr>
          <p:spPr>
            <a:xfrm>
              <a:off x="0" y="0"/>
              <a:ext cx="3078684" cy="425895"/>
            </a:xfrm>
            <a:custGeom>
              <a:avLst/>
              <a:gdLst/>
              <a:ahLst/>
              <a:cxnLst/>
              <a:rect l="l" t="t" r="r" b="b"/>
              <a:pathLst>
                <a:path w="3078684" h="425895">
                  <a:moveTo>
                    <a:pt x="2875484" y="0"/>
                  </a:moveTo>
                  <a:cubicBezTo>
                    <a:pt x="2987709" y="0"/>
                    <a:pt x="3078684" y="95340"/>
                    <a:pt x="3078684" y="212948"/>
                  </a:cubicBezTo>
                  <a:cubicBezTo>
                    <a:pt x="3078684" y="330556"/>
                    <a:pt x="2987709" y="425895"/>
                    <a:pt x="2875484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816" name="TextBox 7"/>
            <p:cNvSpPr txBox="1"/>
            <p:nvPr/>
          </p:nvSpPr>
          <p:spPr>
            <a:xfrm>
              <a:off x="0" y="-47625"/>
              <a:ext cx="3078684" cy="473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Seamless User Experience</a:t>
              </a:r>
            </a:p>
          </p:txBody>
        </p:sp>
      </p:grpSp>
      <p:grpSp>
        <p:nvGrpSpPr>
          <p:cNvPr id="104" name="Group 8"/>
          <p:cNvGrpSpPr/>
          <p:nvPr/>
        </p:nvGrpSpPr>
        <p:grpSpPr>
          <a:xfrm>
            <a:off x="1432799" y="6643833"/>
            <a:ext cx="4316989" cy="669452"/>
            <a:chOff x="0" y="0"/>
            <a:chExt cx="2746403" cy="425895"/>
          </a:xfrm>
        </p:grpSpPr>
        <p:sp>
          <p:nvSpPr>
            <p:cNvPr id="1048817" name="Freeform 9"/>
            <p:cNvSpPr/>
            <p:nvPr/>
          </p:nvSpPr>
          <p:spPr>
            <a:xfrm>
              <a:off x="0" y="0"/>
              <a:ext cx="2746403" cy="425895"/>
            </a:xfrm>
            <a:custGeom>
              <a:avLst/>
              <a:gdLst/>
              <a:ahLst/>
              <a:cxnLst/>
              <a:rect l="l" t="t" r="r" b="b"/>
              <a:pathLst>
                <a:path w="2746403" h="425895">
                  <a:moveTo>
                    <a:pt x="2543203" y="0"/>
                  </a:moveTo>
                  <a:cubicBezTo>
                    <a:pt x="2655427" y="0"/>
                    <a:pt x="2746403" y="95340"/>
                    <a:pt x="2746403" y="212948"/>
                  </a:cubicBezTo>
                  <a:cubicBezTo>
                    <a:pt x="2746403" y="330556"/>
                    <a:pt x="2655427" y="425895"/>
                    <a:pt x="2543203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48818" name="TextBox 10"/>
            <p:cNvSpPr txBox="1"/>
            <p:nvPr/>
          </p:nvSpPr>
          <p:spPr>
            <a:xfrm>
              <a:off x="0" y="-47625"/>
              <a:ext cx="2746403" cy="473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Personalized Dashboards</a:t>
              </a:r>
            </a:p>
          </p:txBody>
        </p:sp>
      </p:grpSp>
      <p:grpSp>
        <p:nvGrpSpPr>
          <p:cNvPr id="105" name="Group 11"/>
          <p:cNvGrpSpPr/>
          <p:nvPr/>
        </p:nvGrpSpPr>
        <p:grpSpPr>
          <a:xfrm>
            <a:off x="10563822" y="2400860"/>
            <a:ext cx="4316989" cy="669452"/>
            <a:chOff x="0" y="0"/>
            <a:chExt cx="2746403" cy="425895"/>
          </a:xfrm>
        </p:grpSpPr>
        <p:sp>
          <p:nvSpPr>
            <p:cNvPr id="1048819" name="Freeform 12"/>
            <p:cNvSpPr/>
            <p:nvPr/>
          </p:nvSpPr>
          <p:spPr>
            <a:xfrm>
              <a:off x="0" y="0"/>
              <a:ext cx="2746403" cy="425895"/>
            </a:xfrm>
            <a:custGeom>
              <a:avLst/>
              <a:gdLst/>
              <a:ahLst/>
              <a:cxnLst/>
              <a:rect l="l" t="t" r="r" b="b"/>
              <a:pathLst>
                <a:path w="2746403" h="425895">
                  <a:moveTo>
                    <a:pt x="2543203" y="0"/>
                  </a:moveTo>
                  <a:cubicBezTo>
                    <a:pt x="2655427" y="0"/>
                    <a:pt x="2746403" y="95340"/>
                    <a:pt x="2746403" y="212948"/>
                  </a:cubicBezTo>
                  <a:cubicBezTo>
                    <a:pt x="2746403" y="330556"/>
                    <a:pt x="2655427" y="425895"/>
                    <a:pt x="2543203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48820" name="TextBox 13"/>
            <p:cNvSpPr txBox="1"/>
            <p:nvPr/>
          </p:nvSpPr>
          <p:spPr>
            <a:xfrm>
              <a:off x="0" y="-47625"/>
              <a:ext cx="2746403" cy="473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Course Management</a:t>
              </a:r>
            </a:p>
          </p:txBody>
        </p:sp>
      </p:grpSp>
      <p:grpSp>
        <p:nvGrpSpPr>
          <p:cNvPr id="106" name="Group 14"/>
          <p:cNvGrpSpPr/>
          <p:nvPr/>
        </p:nvGrpSpPr>
        <p:grpSpPr>
          <a:xfrm>
            <a:off x="10528666" y="6643833"/>
            <a:ext cx="6360784" cy="669452"/>
            <a:chOff x="0" y="0"/>
            <a:chExt cx="4046635" cy="425895"/>
          </a:xfrm>
        </p:grpSpPr>
        <p:sp>
          <p:nvSpPr>
            <p:cNvPr id="1048821" name="Freeform 15"/>
            <p:cNvSpPr/>
            <p:nvPr/>
          </p:nvSpPr>
          <p:spPr>
            <a:xfrm>
              <a:off x="0" y="0"/>
              <a:ext cx="4046635" cy="425895"/>
            </a:xfrm>
            <a:custGeom>
              <a:avLst/>
              <a:gdLst/>
              <a:ahLst/>
              <a:cxnLst/>
              <a:rect l="l" t="t" r="r" b="b"/>
              <a:pathLst>
                <a:path w="4046635" h="425895">
                  <a:moveTo>
                    <a:pt x="3843435" y="0"/>
                  </a:moveTo>
                  <a:cubicBezTo>
                    <a:pt x="3955659" y="0"/>
                    <a:pt x="4046635" y="95340"/>
                    <a:pt x="4046635" y="212948"/>
                  </a:cubicBezTo>
                  <a:cubicBezTo>
                    <a:pt x="4046635" y="330556"/>
                    <a:pt x="3955659" y="425895"/>
                    <a:pt x="3843435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822" name="TextBox 16"/>
            <p:cNvSpPr txBox="1"/>
            <p:nvPr/>
          </p:nvSpPr>
          <p:spPr>
            <a:xfrm>
              <a:off x="0" y="-47625"/>
              <a:ext cx="4046635" cy="473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Progress Tracking and Certification</a:t>
              </a:r>
            </a:p>
          </p:txBody>
        </p:sp>
      </p:grpSp>
      <p:sp>
        <p:nvSpPr>
          <p:cNvPr id="1048823" name="TextBox 17"/>
          <p:cNvSpPr txBox="1"/>
          <p:nvPr/>
        </p:nvSpPr>
        <p:spPr>
          <a:xfrm>
            <a:off x="512964" y="373134"/>
            <a:ext cx="10769833" cy="888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1" spc="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KEY FEATURES </a:t>
            </a:r>
          </a:p>
        </p:txBody>
      </p:sp>
      <p:sp>
        <p:nvSpPr>
          <p:cNvPr id="1048824" name="TextBox 18"/>
          <p:cNvSpPr txBox="1"/>
          <p:nvPr/>
        </p:nvSpPr>
        <p:spPr>
          <a:xfrm>
            <a:off x="766911" y="3670940"/>
            <a:ext cx="7629377" cy="182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Easy navigation for students, teachers, and admins.</a:t>
            </a:r>
          </a:p>
          <a:p>
            <a:pPr marL="518160" lvl="1" indent="-259080" algn="just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Mobile and desktop compatibility for flexible learning.</a:t>
            </a:r>
          </a:p>
          <a:p>
            <a:pPr marL="0" lvl="0" indent="0" algn="just">
              <a:lnSpc>
                <a:spcPts val="3600"/>
              </a:lnSpc>
            </a:pPr>
            <a:endParaRPr lang="en-US"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07" name="Group 19"/>
          <p:cNvGrpSpPr/>
          <p:nvPr/>
        </p:nvGrpSpPr>
        <p:grpSpPr>
          <a:xfrm>
            <a:off x="763347" y="2400860"/>
            <a:ext cx="669452" cy="669452"/>
            <a:chOff x="0" y="0"/>
            <a:chExt cx="812800" cy="812800"/>
          </a:xfrm>
        </p:grpSpPr>
        <p:sp>
          <p:nvSpPr>
            <p:cNvPr id="1048825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48826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8" name="Group 22"/>
          <p:cNvGrpSpPr/>
          <p:nvPr/>
        </p:nvGrpSpPr>
        <p:grpSpPr>
          <a:xfrm>
            <a:off x="9894370" y="2400860"/>
            <a:ext cx="669452" cy="669452"/>
            <a:chOff x="0" y="0"/>
            <a:chExt cx="812800" cy="812800"/>
          </a:xfrm>
        </p:grpSpPr>
        <p:sp>
          <p:nvSpPr>
            <p:cNvPr id="1048827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828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9" name="Group 25"/>
          <p:cNvGrpSpPr/>
          <p:nvPr/>
        </p:nvGrpSpPr>
        <p:grpSpPr>
          <a:xfrm>
            <a:off x="763347" y="6643833"/>
            <a:ext cx="669452" cy="669452"/>
            <a:chOff x="0" y="0"/>
            <a:chExt cx="812800" cy="812800"/>
          </a:xfrm>
        </p:grpSpPr>
        <p:sp>
          <p:nvSpPr>
            <p:cNvPr id="1048829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830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0" name="Group 28"/>
          <p:cNvGrpSpPr/>
          <p:nvPr/>
        </p:nvGrpSpPr>
        <p:grpSpPr>
          <a:xfrm>
            <a:off x="9894370" y="6643833"/>
            <a:ext cx="669452" cy="669452"/>
            <a:chOff x="0" y="0"/>
            <a:chExt cx="812800" cy="812800"/>
          </a:xfrm>
        </p:grpSpPr>
        <p:sp>
          <p:nvSpPr>
            <p:cNvPr id="1048831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48832" name="TextBox 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48833" name="TextBox 31"/>
          <p:cNvSpPr txBox="1"/>
          <p:nvPr/>
        </p:nvSpPr>
        <p:spPr>
          <a:xfrm>
            <a:off x="763347" y="7528384"/>
            <a:ext cx="7629377" cy="2261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custom views for each user type (students, teachers, admins).</a:t>
            </a:r>
          </a:p>
          <a:p>
            <a:pPr marL="518160" lvl="1" indent="-259080" algn="just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Displays relevant data (enrolled courses, progress, upcoming lessons)</a:t>
            </a:r>
          </a:p>
          <a:p>
            <a:pPr marL="0" lvl="0" indent="0" algn="just">
              <a:lnSpc>
                <a:spcPts val="3600"/>
              </a:lnSpc>
            </a:pPr>
            <a:endParaRPr lang="en-US"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8834" name="TextBox 32"/>
          <p:cNvSpPr txBox="1"/>
          <p:nvPr/>
        </p:nvSpPr>
        <p:spPr>
          <a:xfrm>
            <a:off x="9894370" y="3670940"/>
            <a:ext cx="7629377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Teachers can create, update, and manage courses.</a:t>
            </a:r>
          </a:p>
          <a:p>
            <a:pPr marL="518160" lvl="1" indent="-259080" algn="just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Students can easily browse and enroll in courses</a:t>
            </a:r>
          </a:p>
          <a:p>
            <a:pPr marL="0" lvl="0" indent="0" algn="just">
              <a:lnSpc>
                <a:spcPts val="3600"/>
              </a:lnSpc>
            </a:pPr>
            <a:endParaRPr lang="en-US"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8835" name="TextBox 33"/>
          <p:cNvSpPr txBox="1"/>
          <p:nvPr/>
        </p:nvSpPr>
        <p:spPr>
          <a:xfrm>
            <a:off x="9894370" y="8075285"/>
            <a:ext cx="7629377" cy="88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Tracks student progress and awards certificates upon course completion.</a:t>
            </a:r>
          </a:p>
        </p:txBody>
      </p:sp>
      <p:grpSp>
        <p:nvGrpSpPr>
          <p:cNvPr id="111" name="Group 34"/>
          <p:cNvGrpSpPr/>
          <p:nvPr/>
        </p:nvGrpSpPr>
        <p:grpSpPr>
          <a:xfrm>
            <a:off x="8709419" y="-2174505"/>
            <a:ext cx="3744615" cy="3744615"/>
            <a:chOff x="0" y="0"/>
            <a:chExt cx="812800" cy="812800"/>
          </a:xfrm>
        </p:grpSpPr>
        <p:sp>
          <p:nvSpPr>
            <p:cNvPr id="1048836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1048837" name="TextBox 3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2"/>
          <p:cNvGrpSpPr/>
          <p:nvPr/>
        </p:nvGrpSpPr>
        <p:grpSpPr>
          <a:xfrm>
            <a:off x="-2344944" y="373062"/>
            <a:ext cx="4235092" cy="10287000"/>
            <a:chOff x="0" y="0"/>
            <a:chExt cx="3346246" cy="8128000"/>
          </a:xfrm>
        </p:grpSpPr>
        <p:sp>
          <p:nvSpPr>
            <p:cNvPr id="1048838" name="Freeform 3"/>
            <p:cNvSpPr/>
            <p:nvPr/>
          </p:nvSpPr>
          <p:spPr>
            <a:xfrm>
              <a:off x="0" y="0"/>
              <a:ext cx="3346246" cy="8128000"/>
            </a:xfrm>
            <a:custGeom>
              <a:avLst/>
              <a:gdLst/>
              <a:ahLst/>
              <a:cxnLst/>
              <a:rect l="l" t="t" r="r" b="b"/>
              <a:pathLst>
                <a:path w="3346246" h="8128000">
                  <a:moveTo>
                    <a:pt x="0" y="0"/>
                  </a:moveTo>
                  <a:lnTo>
                    <a:pt x="3346246" y="0"/>
                  </a:lnTo>
                  <a:lnTo>
                    <a:pt x="3346246" y="8128000"/>
                  </a:lnTo>
                  <a:lnTo>
                    <a:pt x="0" y="8128000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1048839" name="TextBox 4"/>
            <p:cNvSpPr txBox="1"/>
            <p:nvPr/>
          </p:nvSpPr>
          <p:spPr>
            <a:xfrm>
              <a:off x="0" y="-38100"/>
              <a:ext cx="3346246" cy="8166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4" name="Group 5"/>
          <p:cNvGrpSpPr/>
          <p:nvPr/>
        </p:nvGrpSpPr>
        <p:grpSpPr>
          <a:xfrm>
            <a:off x="13887344" y="1028700"/>
            <a:ext cx="3987330" cy="3987330"/>
            <a:chOff x="0" y="0"/>
            <a:chExt cx="812800" cy="812800"/>
          </a:xfrm>
        </p:grpSpPr>
        <p:sp>
          <p:nvSpPr>
            <p:cNvPr id="1048840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id="1048841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5" name="Group 8"/>
          <p:cNvGrpSpPr/>
          <p:nvPr/>
        </p:nvGrpSpPr>
        <p:grpSpPr>
          <a:xfrm>
            <a:off x="15881009" y="10052"/>
            <a:ext cx="3063266" cy="10287000"/>
            <a:chOff x="0" y="0"/>
            <a:chExt cx="806786" cy="2709333"/>
          </a:xfrm>
        </p:grpSpPr>
        <p:sp>
          <p:nvSpPr>
            <p:cNvPr id="1048842" name="Freeform 9"/>
            <p:cNvSpPr/>
            <p:nvPr/>
          </p:nvSpPr>
          <p:spPr>
            <a:xfrm>
              <a:off x="0" y="0"/>
              <a:ext cx="806786" cy="2709333"/>
            </a:xfrm>
            <a:custGeom>
              <a:avLst/>
              <a:gdLst/>
              <a:ahLst/>
              <a:cxnLst/>
              <a:rect l="l" t="t" r="r" b="b"/>
              <a:pathLst>
                <a:path w="806786" h="2709333">
                  <a:moveTo>
                    <a:pt x="128894" y="0"/>
                  </a:moveTo>
                  <a:lnTo>
                    <a:pt x="677892" y="0"/>
                  </a:lnTo>
                  <a:cubicBezTo>
                    <a:pt x="749078" y="0"/>
                    <a:pt x="806786" y="57708"/>
                    <a:pt x="806786" y="128894"/>
                  </a:cubicBezTo>
                  <a:lnTo>
                    <a:pt x="806786" y="2580439"/>
                  </a:lnTo>
                  <a:cubicBezTo>
                    <a:pt x="806786" y="2614624"/>
                    <a:pt x="793206" y="2647409"/>
                    <a:pt x="769034" y="2671581"/>
                  </a:cubicBezTo>
                  <a:cubicBezTo>
                    <a:pt x="744861" y="2695753"/>
                    <a:pt x="712077" y="2709333"/>
                    <a:pt x="677892" y="2709333"/>
                  </a:cubicBezTo>
                  <a:lnTo>
                    <a:pt x="128894" y="2709333"/>
                  </a:lnTo>
                  <a:cubicBezTo>
                    <a:pt x="57708" y="2709333"/>
                    <a:pt x="0" y="2651625"/>
                    <a:pt x="0" y="2580439"/>
                  </a:cubicBezTo>
                  <a:lnTo>
                    <a:pt x="0" y="128894"/>
                  </a:lnTo>
                  <a:cubicBezTo>
                    <a:pt x="0" y="57708"/>
                    <a:pt x="57708" y="0"/>
                    <a:pt x="128894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843" name="TextBox 10"/>
            <p:cNvSpPr txBox="1"/>
            <p:nvPr/>
          </p:nvSpPr>
          <p:spPr>
            <a:xfrm>
              <a:off x="0" y="-38100"/>
              <a:ext cx="80678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48844" name="AutoShape 11"/>
          <p:cNvSpPr/>
          <p:nvPr/>
        </p:nvSpPr>
        <p:spPr>
          <a:xfrm>
            <a:off x="999052" y="1427163"/>
            <a:ext cx="1310100" cy="0"/>
          </a:xfrm>
          <a:prstGeom prst="line">
            <a:avLst/>
          </a:prstGeom>
          <a:ln w="95250" cap="flat">
            <a:solidFill>
              <a:srgbClr val="0345E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845" name="TextBox 12"/>
          <p:cNvSpPr txBox="1"/>
          <p:nvPr/>
        </p:nvSpPr>
        <p:spPr>
          <a:xfrm>
            <a:off x="960952" y="277812"/>
            <a:ext cx="8708611" cy="888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1" spc="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TESTING</a:t>
            </a:r>
          </a:p>
        </p:txBody>
      </p:sp>
      <p:grpSp>
        <p:nvGrpSpPr>
          <p:cNvPr id="116" name="Group 13"/>
          <p:cNvGrpSpPr/>
          <p:nvPr/>
        </p:nvGrpSpPr>
        <p:grpSpPr>
          <a:xfrm>
            <a:off x="-1615919" y="6389388"/>
            <a:ext cx="3277467" cy="3277467"/>
            <a:chOff x="0" y="0"/>
            <a:chExt cx="812800" cy="812800"/>
          </a:xfrm>
        </p:grpSpPr>
        <p:sp>
          <p:nvSpPr>
            <p:cNvPr id="1048846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1048847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48848" name="TextBox 16"/>
          <p:cNvSpPr txBox="1"/>
          <p:nvPr/>
        </p:nvSpPr>
        <p:spPr>
          <a:xfrm>
            <a:off x="2026402" y="1781799"/>
            <a:ext cx="11938397" cy="798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18"/>
              </a:lnSpc>
            </a:pPr>
            <a:r>
              <a:rPr lang="en-US" sz="417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Postman:</a:t>
            </a:r>
          </a:p>
          <a:p>
            <a:pPr marL="836062" lvl="1" indent="-418031" algn="l">
              <a:lnSpc>
                <a:spcPts val="6699"/>
              </a:lnSpc>
              <a:buFont typeface="Arial"/>
              <a:buChar char="•"/>
            </a:pPr>
            <a:r>
              <a:rPr lang="en-US" sz="387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API Testing, Test Endpoints.</a:t>
            </a:r>
          </a:p>
          <a:p>
            <a:pPr algn="l">
              <a:lnSpc>
                <a:spcPts val="7218"/>
              </a:lnSpc>
            </a:pPr>
            <a:r>
              <a:rPr lang="en-US" sz="417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Jest:</a:t>
            </a:r>
          </a:p>
          <a:p>
            <a:pPr marL="836062" lvl="1" indent="-418031" algn="l">
              <a:lnSpc>
                <a:spcPts val="6699"/>
              </a:lnSpc>
              <a:buFont typeface="Arial"/>
              <a:buChar char="•"/>
            </a:pPr>
            <a:r>
              <a:rPr lang="en-US" sz="387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Unit Testing, Testing Framework.</a:t>
            </a:r>
          </a:p>
          <a:p>
            <a:pPr algn="l">
              <a:lnSpc>
                <a:spcPts val="7218"/>
              </a:lnSpc>
            </a:pPr>
            <a:r>
              <a:rPr lang="en-US" sz="417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Manual Testing:</a:t>
            </a:r>
          </a:p>
          <a:p>
            <a:pPr marL="836062" lvl="1" indent="-418031" algn="l">
              <a:lnSpc>
                <a:spcPts val="6699"/>
              </a:lnSpc>
              <a:buFont typeface="Arial"/>
              <a:buChar char="•"/>
            </a:pPr>
            <a:r>
              <a:rPr lang="en-US" sz="387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Evaluate UI, Backend Integration.</a:t>
            </a:r>
          </a:p>
          <a:p>
            <a:pPr algn="l">
              <a:lnSpc>
                <a:spcPts val="7218"/>
              </a:lnSpc>
            </a:pPr>
            <a:r>
              <a:rPr lang="en-US" sz="417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Issues and Resolutions:</a:t>
            </a:r>
          </a:p>
          <a:p>
            <a:pPr marL="836062" lvl="1" indent="-418031" algn="l">
              <a:lnSpc>
                <a:spcPts val="6699"/>
              </a:lnSpc>
              <a:buFont typeface="Arial"/>
              <a:buChar char="•"/>
            </a:pPr>
            <a:r>
              <a:rPr lang="en-US" sz="387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Identify Issues, Fix Bugs, Improve Functionality.</a:t>
            </a:r>
          </a:p>
          <a:p>
            <a:pPr algn="l">
              <a:lnSpc>
                <a:spcPts val="7218"/>
              </a:lnSpc>
            </a:pPr>
            <a:endParaRPr lang="en-US" sz="3872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2"/>
          <p:cNvGrpSpPr/>
          <p:nvPr/>
        </p:nvGrpSpPr>
        <p:grpSpPr>
          <a:xfrm>
            <a:off x="0" y="0"/>
            <a:ext cx="18288000" cy="2227431"/>
            <a:chOff x="0" y="0"/>
            <a:chExt cx="4816593" cy="586648"/>
          </a:xfrm>
        </p:grpSpPr>
        <p:sp>
          <p:nvSpPr>
            <p:cNvPr id="1048849" name="Freeform 3"/>
            <p:cNvSpPr/>
            <p:nvPr/>
          </p:nvSpPr>
          <p:spPr>
            <a:xfrm>
              <a:off x="0" y="0"/>
              <a:ext cx="4816592" cy="586648"/>
            </a:xfrm>
            <a:custGeom>
              <a:avLst/>
              <a:gdLst/>
              <a:ahLst/>
              <a:cxnLst/>
              <a:rect l="l" t="t" r="r" b="b"/>
              <a:pathLst>
                <a:path w="4816592" h="586648">
                  <a:moveTo>
                    <a:pt x="0" y="0"/>
                  </a:moveTo>
                  <a:lnTo>
                    <a:pt x="4816592" y="0"/>
                  </a:lnTo>
                  <a:lnTo>
                    <a:pt x="4816592" y="586648"/>
                  </a:lnTo>
                  <a:lnTo>
                    <a:pt x="0" y="586648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850" name="TextBox 4"/>
            <p:cNvSpPr txBox="1"/>
            <p:nvPr/>
          </p:nvSpPr>
          <p:spPr>
            <a:xfrm>
              <a:off x="0" y="-38100"/>
              <a:ext cx="4816593" cy="624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48851" name="TextBox 5"/>
          <p:cNvSpPr txBox="1"/>
          <p:nvPr/>
        </p:nvSpPr>
        <p:spPr>
          <a:xfrm>
            <a:off x="728021" y="521263"/>
            <a:ext cx="9406801" cy="888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1" spc="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FUTURE ENHANCEMENT</a:t>
            </a:r>
          </a:p>
        </p:txBody>
      </p:sp>
      <p:sp>
        <p:nvSpPr>
          <p:cNvPr id="1048852" name="AutoShape 6"/>
          <p:cNvSpPr/>
          <p:nvPr/>
        </p:nvSpPr>
        <p:spPr>
          <a:xfrm>
            <a:off x="10020070" y="245393"/>
            <a:ext cx="0" cy="141761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853" name="AutoShape 7"/>
          <p:cNvSpPr/>
          <p:nvPr/>
        </p:nvSpPr>
        <p:spPr>
          <a:xfrm>
            <a:off x="1052512" y="5533728"/>
            <a:ext cx="0" cy="2713937"/>
          </a:xfrm>
          <a:prstGeom prst="line">
            <a:avLst/>
          </a:prstGeom>
          <a:ln w="47625" cap="flat">
            <a:solidFill>
              <a:srgbClr val="0345E4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048854" name="AutoShape 8"/>
          <p:cNvSpPr/>
          <p:nvPr/>
        </p:nvSpPr>
        <p:spPr>
          <a:xfrm flipH="1">
            <a:off x="7777737" y="5533728"/>
            <a:ext cx="0" cy="2583444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119" name="Group 9"/>
          <p:cNvGrpSpPr/>
          <p:nvPr/>
        </p:nvGrpSpPr>
        <p:grpSpPr>
          <a:xfrm>
            <a:off x="16287059" y="8247665"/>
            <a:ext cx="2954728" cy="2954728"/>
            <a:chOff x="0" y="0"/>
            <a:chExt cx="812800" cy="812800"/>
          </a:xfrm>
        </p:grpSpPr>
        <p:sp>
          <p:nvSpPr>
            <p:cNvPr id="1048855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1048856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48857" name="Freeform 12"/>
          <p:cNvSpPr/>
          <p:nvPr/>
        </p:nvSpPr>
        <p:spPr>
          <a:xfrm>
            <a:off x="377761" y="2760081"/>
            <a:ext cx="5072711" cy="2849941"/>
          </a:xfrm>
          <a:custGeom>
            <a:avLst/>
            <a:gdLst/>
            <a:ahLst/>
            <a:cxnLst/>
            <a:rect l="l" t="t" r="r" b="b"/>
            <a:pathLst>
              <a:path w="5072711" h="2849941">
                <a:moveTo>
                  <a:pt x="0" y="0"/>
                </a:moveTo>
                <a:lnTo>
                  <a:pt x="5072711" y="0"/>
                </a:lnTo>
                <a:lnTo>
                  <a:pt x="5072711" y="2849942"/>
                </a:lnTo>
                <a:lnTo>
                  <a:pt x="0" y="28499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858" name="TextBox 13"/>
          <p:cNvSpPr txBox="1"/>
          <p:nvPr/>
        </p:nvSpPr>
        <p:spPr>
          <a:xfrm>
            <a:off x="5076106" y="5911561"/>
            <a:ext cx="1752139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2022</a:t>
            </a:r>
          </a:p>
        </p:txBody>
      </p:sp>
      <p:sp>
        <p:nvSpPr>
          <p:cNvPr id="1048859" name="TextBox 14"/>
          <p:cNvSpPr txBox="1"/>
          <p:nvPr/>
        </p:nvSpPr>
        <p:spPr>
          <a:xfrm>
            <a:off x="546351" y="3777125"/>
            <a:ext cx="430530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Mobile App Development:</a:t>
            </a:r>
          </a:p>
        </p:txBody>
      </p:sp>
      <p:sp>
        <p:nvSpPr>
          <p:cNvPr id="1048860" name="TextBox 15"/>
          <p:cNvSpPr txBox="1"/>
          <p:nvPr/>
        </p:nvSpPr>
        <p:spPr>
          <a:xfrm>
            <a:off x="1206096" y="5667173"/>
            <a:ext cx="4948394" cy="1438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6" lvl="1" indent="-280668" algn="just">
              <a:lnSpc>
                <a:spcPts val="3717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a mobile app for better accessibility, performance, and offline functionality.</a:t>
            </a:r>
          </a:p>
        </p:txBody>
      </p:sp>
      <p:sp>
        <p:nvSpPr>
          <p:cNvPr id="1048861" name="Freeform 16"/>
          <p:cNvSpPr/>
          <p:nvPr/>
        </p:nvSpPr>
        <p:spPr>
          <a:xfrm>
            <a:off x="7115069" y="2760081"/>
            <a:ext cx="5072711" cy="2849941"/>
          </a:xfrm>
          <a:custGeom>
            <a:avLst/>
            <a:gdLst/>
            <a:ahLst/>
            <a:cxnLst/>
            <a:rect l="l" t="t" r="r" b="b"/>
            <a:pathLst>
              <a:path w="5072711" h="2849941">
                <a:moveTo>
                  <a:pt x="0" y="0"/>
                </a:moveTo>
                <a:lnTo>
                  <a:pt x="5072711" y="0"/>
                </a:lnTo>
                <a:lnTo>
                  <a:pt x="5072711" y="2849942"/>
                </a:lnTo>
                <a:lnTo>
                  <a:pt x="0" y="28499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862" name="TextBox 17"/>
          <p:cNvSpPr txBox="1"/>
          <p:nvPr/>
        </p:nvSpPr>
        <p:spPr>
          <a:xfrm>
            <a:off x="7426728" y="3731027"/>
            <a:ext cx="5186683" cy="88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AI Tutors and Assistants: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1048863" name="TextBox 18"/>
          <p:cNvSpPr txBox="1"/>
          <p:nvPr/>
        </p:nvSpPr>
        <p:spPr>
          <a:xfrm>
            <a:off x="7934900" y="5892511"/>
            <a:ext cx="4820566" cy="1390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6" lvl="1" indent="-280668" algn="just">
              <a:lnSpc>
                <a:spcPts val="3717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Use AI to provide real-time assistance, explanations, and guidance to students.</a:t>
            </a:r>
          </a:p>
        </p:txBody>
      </p:sp>
      <p:sp>
        <p:nvSpPr>
          <p:cNvPr id="1048864" name="Freeform 19"/>
          <p:cNvSpPr/>
          <p:nvPr/>
        </p:nvSpPr>
        <p:spPr>
          <a:xfrm>
            <a:off x="12881773" y="2760081"/>
            <a:ext cx="5072711" cy="2849941"/>
          </a:xfrm>
          <a:custGeom>
            <a:avLst/>
            <a:gdLst/>
            <a:ahLst/>
            <a:cxnLst/>
            <a:rect l="l" t="t" r="r" b="b"/>
            <a:pathLst>
              <a:path w="5072711" h="2849941">
                <a:moveTo>
                  <a:pt x="0" y="0"/>
                </a:moveTo>
                <a:lnTo>
                  <a:pt x="5072711" y="0"/>
                </a:lnTo>
                <a:lnTo>
                  <a:pt x="5072711" y="2849942"/>
                </a:lnTo>
                <a:lnTo>
                  <a:pt x="0" y="28499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865" name="AutoShape 20"/>
          <p:cNvSpPr/>
          <p:nvPr/>
        </p:nvSpPr>
        <p:spPr>
          <a:xfrm>
            <a:off x="13480035" y="5603168"/>
            <a:ext cx="0" cy="2713937"/>
          </a:xfrm>
          <a:prstGeom prst="line">
            <a:avLst/>
          </a:prstGeom>
          <a:ln w="47625" cap="flat">
            <a:solidFill>
              <a:srgbClr val="0345E4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048866" name="TextBox 21"/>
          <p:cNvSpPr txBox="1"/>
          <p:nvPr/>
        </p:nvSpPr>
        <p:spPr>
          <a:xfrm>
            <a:off x="13637197" y="3731027"/>
            <a:ext cx="4650803" cy="444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Additional Payment Methods:</a:t>
            </a:r>
          </a:p>
        </p:txBody>
      </p:sp>
      <p:sp>
        <p:nvSpPr>
          <p:cNvPr id="1048867" name="TextBox 22"/>
          <p:cNvSpPr txBox="1"/>
          <p:nvPr/>
        </p:nvSpPr>
        <p:spPr>
          <a:xfrm>
            <a:off x="13627200" y="5902036"/>
            <a:ext cx="4137223" cy="1386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6" lvl="1" indent="-280668" algn="just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Integrate digital wallets and bank transfers for diverse payment options.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oup 2"/>
          <p:cNvGrpSpPr/>
          <p:nvPr/>
        </p:nvGrpSpPr>
        <p:grpSpPr>
          <a:xfrm>
            <a:off x="-2344944" y="373062"/>
            <a:ext cx="4235092" cy="10287000"/>
            <a:chOff x="0" y="0"/>
            <a:chExt cx="3346246" cy="8128000"/>
          </a:xfrm>
        </p:grpSpPr>
        <p:sp>
          <p:nvSpPr>
            <p:cNvPr id="1048868" name="Freeform 3"/>
            <p:cNvSpPr/>
            <p:nvPr/>
          </p:nvSpPr>
          <p:spPr>
            <a:xfrm>
              <a:off x="0" y="0"/>
              <a:ext cx="3346246" cy="8128000"/>
            </a:xfrm>
            <a:custGeom>
              <a:avLst/>
              <a:gdLst/>
              <a:ahLst/>
              <a:cxnLst/>
              <a:rect l="l" t="t" r="r" b="b"/>
              <a:pathLst>
                <a:path w="3346246" h="8128000">
                  <a:moveTo>
                    <a:pt x="0" y="0"/>
                  </a:moveTo>
                  <a:lnTo>
                    <a:pt x="3346246" y="0"/>
                  </a:lnTo>
                  <a:lnTo>
                    <a:pt x="3346246" y="8128000"/>
                  </a:lnTo>
                  <a:lnTo>
                    <a:pt x="0" y="8128000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1048869" name="TextBox 4"/>
            <p:cNvSpPr txBox="1"/>
            <p:nvPr/>
          </p:nvSpPr>
          <p:spPr>
            <a:xfrm>
              <a:off x="0" y="-38100"/>
              <a:ext cx="3346246" cy="8166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2" name="Group 5"/>
          <p:cNvGrpSpPr/>
          <p:nvPr/>
        </p:nvGrpSpPr>
        <p:grpSpPr>
          <a:xfrm>
            <a:off x="13887344" y="1028700"/>
            <a:ext cx="3987330" cy="3987330"/>
            <a:chOff x="0" y="0"/>
            <a:chExt cx="812800" cy="812800"/>
          </a:xfrm>
        </p:grpSpPr>
        <p:sp>
          <p:nvSpPr>
            <p:cNvPr id="1048870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id="1048871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48872" name="AutoShape 8"/>
          <p:cNvSpPr/>
          <p:nvPr/>
        </p:nvSpPr>
        <p:spPr>
          <a:xfrm>
            <a:off x="999052" y="1427163"/>
            <a:ext cx="1310100" cy="0"/>
          </a:xfrm>
          <a:prstGeom prst="line">
            <a:avLst/>
          </a:prstGeom>
          <a:ln w="95250" cap="flat">
            <a:solidFill>
              <a:srgbClr val="0345E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873" name="TextBox 9"/>
          <p:cNvSpPr txBox="1"/>
          <p:nvPr/>
        </p:nvSpPr>
        <p:spPr>
          <a:xfrm>
            <a:off x="960952" y="277812"/>
            <a:ext cx="8708611" cy="85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1" spc="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DASHBOARD</a:t>
            </a:r>
          </a:p>
        </p:txBody>
      </p:sp>
      <p:grpSp>
        <p:nvGrpSpPr>
          <p:cNvPr id="123" name="Group 10"/>
          <p:cNvGrpSpPr/>
          <p:nvPr/>
        </p:nvGrpSpPr>
        <p:grpSpPr>
          <a:xfrm>
            <a:off x="-1615919" y="6389388"/>
            <a:ext cx="3277467" cy="3277467"/>
            <a:chOff x="0" y="0"/>
            <a:chExt cx="812800" cy="812800"/>
          </a:xfrm>
        </p:grpSpPr>
        <p:sp>
          <p:nvSpPr>
            <p:cNvPr id="1048874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1048875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48876" name="Freeform 13"/>
          <p:cNvSpPr/>
          <p:nvPr/>
        </p:nvSpPr>
        <p:spPr>
          <a:xfrm>
            <a:off x="464972" y="1722438"/>
            <a:ext cx="8475224" cy="4036325"/>
          </a:xfrm>
          <a:custGeom>
            <a:avLst/>
            <a:gdLst/>
            <a:ahLst/>
            <a:cxnLst/>
            <a:rect l="l" t="t" r="r" b="b"/>
            <a:pathLst>
              <a:path w="8475224" h="4036325">
                <a:moveTo>
                  <a:pt x="0" y="0"/>
                </a:moveTo>
                <a:lnTo>
                  <a:pt x="8475224" y="0"/>
                </a:lnTo>
                <a:lnTo>
                  <a:pt x="8475224" y="4036325"/>
                </a:lnTo>
                <a:lnTo>
                  <a:pt x="0" y="40363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877" name="Freeform 14"/>
          <p:cNvSpPr/>
          <p:nvPr/>
        </p:nvSpPr>
        <p:spPr>
          <a:xfrm>
            <a:off x="9461738" y="1722438"/>
            <a:ext cx="8412937" cy="4006661"/>
          </a:xfrm>
          <a:custGeom>
            <a:avLst/>
            <a:gdLst/>
            <a:ahLst/>
            <a:cxnLst/>
            <a:rect l="l" t="t" r="r" b="b"/>
            <a:pathLst>
              <a:path w="8412937" h="4006661">
                <a:moveTo>
                  <a:pt x="0" y="0"/>
                </a:moveTo>
                <a:lnTo>
                  <a:pt x="8412936" y="0"/>
                </a:lnTo>
                <a:lnTo>
                  <a:pt x="8412936" y="4006661"/>
                </a:lnTo>
                <a:lnTo>
                  <a:pt x="0" y="40066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878" name="Freeform 15"/>
          <p:cNvSpPr/>
          <p:nvPr/>
        </p:nvSpPr>
        <p:spPr>
          <a:xfrm>
            <a:off x="464972" y="6081431"/>
            <a:ext cx="8475224" cy="3893381"/>
          </a:xfrm>
          <a:custGeom>
            <a:avLst/>
            <a:gdLst/>
            <a:ahLst/>
            <a:cxnLst/>
            <a:rect l="l" t="t" r="r" b="b"/>
            <a:pathLst>
              <a:path w="8475224" h="3893381">
                <a:moveTo>
                  <a:pt x="0" y="0"/>
                </a:moveTo>
                <a:lnTo>
                  <a:pt x="8475224" y="0"/>
                </a:lnTo>
                <a:lnTo>
                  <a:pt x="8475224" y="3893381"/>
                </a:lnTo>
                <a:lnTo>
                  <a:pt x="0" y="38933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427" b="-1427"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2"/>
          <p:cNvGrpSpPr/>
          <p:nvPr/>
        </p:nvGrpSpPr>
        <p:grpSpPr>
          <a:xfrm>
            <a:off x="-2344944" y="373062"/>
            <a:ext cx="4235092" cy="10287000"/>
            <a:chOff x="0" y="0"/>
            <a:chExt cx="3346246" cy="8128000"/>
          </a:xfrm>
        </p:grpSpPr>
        <p:sp>
          <p:nvSpPr>
            <p:cNvPr id="1048879" name="Freeform 3"/>
            <p:cNvSpPr/>
            <p:nvPr/>
          </p:nvSpPr>
          <p:spPr>
            <a:xfrm>
              <a:off x="0" y="0"/>
              <a:ext cx="3346246" cy="8128000"/>
            </a:xfrm>
            <a:custGeom>
              <a:avLst/>
              <a:gdLst/>
              <a:ahLst/>
              <a:cxnLst/>
              <a:rect l="l" t="t" r="r" b="b"/>
              <a:pathLst>
                <a:path w="3346246" h="8128000">
                  <a:moveTo>
                    <a:pt x="0" y="0"/>
                  </a:moveTo>
                  <a:lnTo>
                    <a:pt x="3346246" y="0"/>
                  </a:lnTo>
                  <a:lnTo>
                    <a:pt x="3346246" y="8128000"/>
                  </a:lnTo>
                  <a:lnTo>
                    <a:pt x="0" y="8128000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1048880" name="TextBox 4"/>
            <p:cNvSpPr txBox="1"/>
            <p:nvPr/>
          </p:nvSpPr>
          <p:spPr>
            <a:xfrm>
              <a:off x="0" y="-38100"/>
              <a:ext cx="3346246" cy="8166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6" name="Group 5"/>
          <p:cNvGrpSpPr/>
          <p:nvPr/>
        </p:nvGrpSpPr>
        <p:grpSpPr>
          <a:xfrm>
            <a:off x="13887344" y="1028700"/>
            <a:ext cx="3987330" cy="3987330"/>
            <a:chOff x="0" y="0"/>
            <a:chExt cx="812800" cy="812800"/>
          </a:xfrm>
        </p:grpSpPr>
        <p:sp>
          <p:nvSpPr>
            <p:cNvPr id="1048881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id="1048882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7" name="Group 8"/>
          <p:cNvGrpSpPr/>
          <p:nvPr/>
        </p:nvGrpSpPr>
        <p:grpSpPr>
          <a:xfrm>
            <a:off x="15881009" y="10052"/>
            <a:ext cx="3063266" cy="10287000"/>
            <a:chOff x="0" y="0"/>
            <a:chExt cx="806786" cy="2709333"/>
          </a:xfrm>
        </p:grpSpPr>
        <p:sp>
          <p:nvSpPr>
            <p:cNvPr id="1048883" name="Freeform 9"/>
            <p:cNvSpPr/>
            <p:nvPr/>
          </p:nvSpPr>
          <p:spPr>
            <a:xfrm>
              <a:off x="0" y="0"/>
              <a:ext cx="806786" cy="2709333"/>
            </a:xfrm>
            <a:custGeom>
              <a:avLst/>
              <a:gdLst/>
              <a:ahLst/>
              <a:cxnLst/>
              <a:rect l="l" t="t" r="r" b="b"/>
              <a:pathLst>
                <a:path w="806786" h="2709333">
                  <a:moveTo>
                    <a:pt x="128894" y="0"/>
                  </a:moveTo>
                  <a:lnTo>
                    <a:pt x="677892" y="0"/>
                  </a:lnTo>
                  <a:cubicBezTo>
                    <a:pt x="749078" y="0"/>
                    <a:pt x="806786" y="57708"/>
                    <a:pt x="806786" y="128894"/>
                  </a:cubicBezTo>
                  <a:lnTo>
                    <a:pt x="806786" y="2580439"/>
                  </a:lnTo>
                  <a:cubicBezTo>
                    <a:pt x="806786" y="2614624"/>
                    <a:pt x="793206" y="2647409"/>
                    <a:pt x="769034" y="2671581"/>
                  </a:cubicBezTo>
                  <a:cubicBezTo>
                    <a:pt x="744861" y="2695753"/>
                    <a:pt x="712077" y="2709333"/>
                    <a:pt x="677892" y="2709333"/>
                  </a:cubicBezTo>
                  <a:lnTo>
                    <a:pt x="128894" y="2709333"/>
                  </a:lnTo>
                  <a:cubicBezTo>
                    <a:pt x="57708" y="2709333"/>
                    <a:pt x="0" y="2651625"/>
                    <a:pt x="0" y="2580439"/>
                  </a:cubicBezTo>
                  <a:lnTo>
                    <a:pt x="0" y="128894"/>
                  </a:lnTo>
                  <a:cubicBezTo>
                    <a:pt x="0" y="57708"/>
                    <a:pt x="57708" y="0"/>
                    <a:pt x="128894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884" name="TextBox 10"/>
            <p:cNvSpPr txBox="1"/>
            <p:nvPr/>
          </p:nvSpPr>
          <p:spPr>
            <a:xfrm>
              <a:off x="0" y="-38100"/>
              <a:ext cx="80678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48885" name="AutoShape 11"/>
          <p:cNvSpPr/>
          <p:nvPr/>
        </p:nvSpPr>
        <p:spPr>
          <a:xfrm>
            <a:off x="999052" y="1427163"/>
            <a:ext cx="1310100" cy="0"/>
          </a:xfrm>
          <a:prstGeom prst="line">
            <a:avLst/>
          </a:prstGeom>
          <a:ln w="95250" cap="flat">
            <a:solidFill>
              <a:srgbClr val="0345E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8" name="Group 12"/>
          <p:cNvGrpSpPr/>
          <p:nvPr/>
        </p:nvGrpSpPr>
        <p:grpSpPr>
          <a:xfrm>
            <a:off x="-1615919" y="6389388"/>
            <a:ext cx="3277467" cy="3277467"/>
            <a:chOff x="0" y="0"/>
            <a:chExt cx="812800" cy="812800"/>
          </a:xfrm>
        </p:grpSpPr>
        <p:sp>
          <p:nvSpPr>
            <p:cNvPr id="1048886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1048887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48888" name="Freeform 15"/>
          <p:cNvSpPr/>
          <p:nvPr/>
        </p:nvSpPr>
        <p:spPr>
          <a:xfrm>
            <a:off x="4692891" y="373062"/>
            <a:ext cx="9443894" cy="4379606"/>
          </a:xfrm>
          <a:custGeom>
            <a:avLst/>
            <a:gdLst/>
            <a:ahLst/>
            <a:cxnLst/>
            <a:rect l="l" t="t" r="r" b="b"/>
            <a:pathLst>
              <a:path w="9443894" h="4379606">
                <a:moveTo>
                  <a:pt x="0" y="0"/>
                </a:moveTo>
                <a:lnTo>
                  <a:pt x="9443894" y="0"/>
                </a:lnTo>
                <a:lnTo>
                  <a:pt x="9443894" y="4379606"/>
                </a:lnTo>
                <a:lnTo>
                  <a:pt x="0" y="43796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889" name="TextBox 16"/>
          <p:cNvSpPr txBox="1"/>
          <p:nvPr/>
        </p:nvSpPr>
        <p:spPr>
          <a:xfrm>
            <a:off x="960952" y="277812"/>
            <a:ext cx="8708611" cy="85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1" spc="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REGISTER</a:t>
            </a:r>
          </a:p>
        </p:txBody>
      </p:sp>
      <p:sp>
        <p:nvSpPr>
          <p:cNvPr id="1048890" name="TextBox 17"/>
          <p:cNvSpPr txBox="1"/>
          <p:nvPr/>
        </p:nvSpPr>
        <p:spPr>
          <a:xfrm>
            <a:off x="960952" y="4781243"/>
            <a:ext cx="8708611" cy="85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1" spc="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LOGIN</a:t>
            </a:r>
          </a:p>
        </p:txBody>
      </p:sp>
      <p:sp>
        <p:nvSpPr>
          <p:cNvPr id="1048891" name="Freeform 18"/>
          <p:cNvSpPr/>
          <p:nvPr/>
        </p:nvSpPr>
        <p:spPr>
          <a:xfrm>
            <a:off x="4692891" y="5143500"/>
            <a:ext cx="9480566" cy="4775835"/>
          </a:xfrm>
          <a:custGeom>
            <a:avLst/>
            <a:gdLst/>
            <a:ahLst/>
            <a:cxnLst/>
            <a:rect l="l" t="t" r="r" b="b"/>
            <a:pathLst>
              <a:path w="9480566" h="4775835">
                <a:moveTo>
                  <a:pt x="0" y="0"/>
                </a:moveTo>
                <a:lnTo>
                  <a:pt x="9480566" y="0"/>
                </a:lnTo>
                <a:lnTo>
                  <a:pt x="9480566" y="4775835"/>
                </a:lnTo>
                <a:lnTo>
                  <a:pt x="0" y="47758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892" name="AutoShape 19"/>
          <p:cNvSpPr/>
          <p:nvPr/>
        </p:nvSpPr>
        <p:spPr>
          <a:xfrm>
            <a:off x="960952" y="5806769"/>
            <a:ext cx="1310100" cy="0"/>
          </a:xfrm>
          <a:prstGeom prst="line">
            <a:avLst/>
          </a:prstGeom>
          <a:ln w="95250" cap="flat">
            <a:solidFill>
              <a:srgbClr val="0345E4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oup 2"/>
          <p:cNvGrpSpPr/>
          <p:nvPr/>
        </p:nvGrpSpPr>
        <p:grpSpPr>
          <a:xfrm>
            <a:off x="-2344944" y="373062"/>
            <a:ext cx="4235092" cy="10287000"/>
            <a:chOff x="0" y="0"/>
            <a:chExt cx="3346246" cy="8128000"/>
          </a:xfrm>
        </p:grpSpPr>
        <p:sp>
          <p:nvSpPr>
            <p:cNvPr id="1048893" name="Freeform 3"/>
            <p:cNvSpPr/>
            <p:nvPr/>
          </p:nvSpPr>
          <p:spPr>
            <a:xfrm>
              <a:off x="0" y="0"/>
              <a:ext cx="3346246" cy="8128000"/>
            </a:xfrm>
            <a:custGeom>
              <a:avLst/>
              <a:gdLst/>
              <a:ahLst/>
              <a:cxnLst/>
              <a:rect l="l" t="t" r="r" b="b"/>
              <a:pathLst>
                <a:path w="3346246" h="8128000">
                  <a:moveTo>
                    <a:pt x="0" y="0"/>
                  </a:moveTo>
                  <a:lnTo>
                    <a:pt x="3346246" y="0"/>
                  </a:lnTo>
                  <a:lnTo>
                    <a:pt x="3346246" y="8128000"/>
                  </a:lnTo>
                  <a:lnTo>
                    <a:pt x="0" y="8128000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1048894" name="TextBox 4"/>
            <p:cNvSpPr txBox="1"/>
            <p:nvPr/>
          </p:nvSpPr>
          <p:spPr>
            <a:xfrm>
              <a:off x="0" y="-38100"/>
              <a:ext cx="3346246" cy="8166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1" name="Group 5"/>
          <p:cNvGrpSpPr/>
          <p:nvPr/>
        </p:nvGrpSpPr>
        <p:grpSpPr>
          <a:xfrm>
            <a:off x="13887344" y="1028700"/>
            <a:ext cx="3987330" cy="3987330"/>
            <a:chOff x="0" y="0"/>
            <a:chExt cx="812800" cy="812800"/>
          </a:xfrm>
        </p:grpSpPr>
        <p:sp>
          <p:nvSpPr>
            <p:cNvPr id="1048895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id="1048896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2" name="Group 8"/>
          <p:cNvGrpSpPr/>
          <p:nvPr/>
        </p:nvGrpSpPr>
        <p:grpSpPr>
          <a:xfrm>
            <a:off x="15881009" y="10052"/>
            <a:ext cx="3063266" cy="10287000"/>
            <a:chOff x="0" y="0"/>
            <a:chExt cx="806786" cy="2709333"/>
          </a:xfrm>
        </p:grpSpPr>
        <p:sp>
          <p:nvSpPr>
            <p:cNvPr id="1048897" name="Freeform 9"/>
            <p:cNvSpPr/>
            <p:nvPr/>
          </p:nvSpPr>
          <p:spPr>
            <a:xfrm>
              <a:off x="0" y="0"/>
              <a:ext cx="806786" cy="2709333"/>
            </a:xfrm>
            <a:custGeom>
              <a:avLst/>
              <a:gdLst/>
              <a:ahLst/>
              <a:cxnLst/>
              <a:rect l="l" t="t" r="r" b="b"/>
              <a:pathLst>
                <a:path w="806786" h="2709333">
                  <a:moveTo>
                    <a:pt x="128894" y="0"/>
                  </a:moveTo>
                  <a:lnTo>
                    <a:pt x="677892" y="0"/>
                  </a:lnTo>
                  <a:cubicBezTo>
                    <a:pt x="749078" y="0"/>
                    <a:pt x="806786" y="57708"/>
                    <a:pt x="806786" y="128894"/>
                  </a:cubicBezTo>
                  <a:lnTo>
                    <a:pt x="806786" y="2580439"/>
                  </a:lnTo>
                  <a:cubicBezTo>
                    <a:pt x="806786" y="2614624"/>
                    <a:pt x="793206" y="2647409"/>
                    <a:pt x="769034" y="2671581"/>
                  </a:cubicBezTo>
                  <a:cubicBezTo>
                    <a:pt x="744861" y="2695753"/>
                    <a:pt x="712077" y="2709333"/>
                    <a:pt x="677892" y="2709333"/>
                  </a:cubicBezTo>
                  <a:lnTo>
                    <a:pt x="128894" y="2709333"/>
                  </a:lnTo>
                  <a:cubicBezTo>
                    <a:pt x="57708" y="2709333"/>
                    <a:pt x="0" y="2651625"/>
                    <a:pt x="0" y="2580439"/>
                  </a:cubicBezTo>
                  <a:lnTo>
                    <a:pt x="0" y="128894"/>
                  </a:lnTo>
                  <a:cubicBezTo>
                    <a:pt x="0" y="57708"/>
                    <a:pt x="57708" y="0"/>
                    <a:pt x="128894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898" name="TextBox 10"/>
            <p:cNvSpPr txBox="1"/>
            <p:nvPr/>
          </p:nvSpPr>
          <p:spPr>
            <a:xfrm>
              <a:off x="0" y="-38100"/>
              <a:ext cx="80678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48899" name="AutoShape 11"/>
          <p:cNvSpPr/>
          <p:nvPr/>
        </p:nvSpPr>
        <p:spPr>
          <a:xfrm>
            <a:off x="999052" y="1427163"/>
            <a:ext cx="1310100" cy="0"/>
          </a:xfrm>
          <a:prstGeom prst="line">
            <a:avLst/>
          </a:prstGeom>
          <a:ln w="95250" cap="flat">
            <a:solidFill>
              <a:srgbClr val="0345E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3" name="Group 12"/>
          <p:cNvGrpSpPr/>
          <p:nvPr/>
        </p:nvGrpSpPr>
        <p:grpSpPr>
          <a:xfrm>
            <a:off x="-1615919" y="6389388"/>
            <a:ext cx="3277467" cy="3277467"/>
            <a:chOff x="0" y="0"/>
            <a:chExt cx="812800" cy="812800"/>
          </a:xfrm>
        </p:grpSpPr>
        <p:sp>
          <p:nvSpPr>
            <p:cNvPr id="1048900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1048901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48902" name="TextBox 15"/>
          <p:cNvSpPr txBox="1"/>
          <p:nvPr/>
        </p:nvSpPr>
        <p:spPr>
          <a:xfrm>
            <a:off x="960952" y="277812"/>
            <a:ext cx="8708611" cy="85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1" spc="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TEACHER DASHBOARD</a:t>
            </a:r>
          </a:p>
        </p:txBody>
      </p:sp>
      <p:sp>
        <p:nvSpPr>
          <p:cNvPr id="1048903" name="Freeform 16"/>
          <p:cNvSpPr/>
          <p:nvPr/>
        </p:nvSpPr>
        <p:spPr>
          <a:xfrm>
            <a:off x="353281" y="1722438"/>
            <a:ext cx="9923953" cy="4775902"/>
          </a:xfrm>
          <a:custGeom>
            <a:avLst/>
            <a:gdLst/>
            <a:ahLst/>
            <a:cxnLst/>
            <a:rect l="l" t="t" r="r" b="b"/>
            <a:pathLst>
              <a:path w="9923953" h="4775902">
                <a:moveTo>
                  <a:pt x="0" y="0"/>
                </a:moveTo>
                <a:lnTo>
                  <a:pt x="9923953" y="0"/>
                </a:lnTo>
                <a:lnTo>
                  <a:pt x="9923953" y="4775902"/>
                </a:lnTo>
                <a:lnTo>
                  <a:pt x="0" y="4775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904" name="Freeform 17"/>
          <p:cNvSpPr/>
          <p:nvPr/>
        </p:nvSpPr>
        <p:spPr>
          <a:xfrm>
            <a:off x="7636114" y="5153552"/>
            <a:ext cx="10238560" cy="4837720"/>
          </a:xfrm>
          <a:custGeom>
            <a:avLst/>
            <a:gdLst/>
            <a:ahLst/>
            <a:cxnLst/>
            <a:rect l="l" t="t" r="r" b="b"/>
            <a:pathLst>
              <a:path w="10238560" h="4837720">
                <a:moveTo>
                  <a:pt x="0" y="0"/>
                </a:moveTo>
                <a:lnTo>
                  <a:pt x="10238560" y="0"/>
                </a:lnTo>
                <a:lnTo>
                  <a:pt x="10238560" y="4837720"/>
                </a:lnTo>
                <a:lnTo>
                  <a:pt x="0" y="48377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2"/>
          <p:cNvGrpSpPr/>
          <p:nvPr/>
        </p:nvGrpSpPr>
        <p:grpSpPr>
          <a:xfrm>
            <a:off x="-2344944" y="373062"/>
            <a:ext cx="4235092" cy="10287000"/>
            <a:chOff x="0" y="0"/>
            <a:chExt cx="3346246" cy="8128000"/>
          </a:xfrm>
        </p:grpSpPr>
        <p:sp>
          <p:nvSpPr>
            <p:cNvPr id="1048905" name="Freeform 3"/>
            <p:cNvSpPr/>
            <p:nvPr/>
          </p:nvSpPr>
          <p:spPr>
            <a:xfrm>
              <a:off x="0" y="0"/>
              <a:ext cx="3346246" cy="8128000"/>
            </a:xfrm>
            <a:custGeom>
              <a:avLst/>
              <a:gdLst/>
              <a:ahLst/>
              <a:cxnLst/>
              <a:rect l="l" t="t" r="r" b="b"/>
              <a:pathLst>
                <a:path w="3346246" h="8128000">
                  <a:moveTo>
                    <a:pt x="0" y="0"/>
                  </a:moveTo>
                  <a:lnTo>
                    <a:pt x="3346246" y="0"/>
                  </a:lnTo>
                  <a:lnTo>
                    <a:pt x="3346246" y="8128000"/>
                  </a:lnTo>
                  <a:lnTo>
                    <a:pt x="0" y="8128000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1048906" name="TextBox 4"/>
            <p:cNvSpPr txBox="1"/>
            <p:nvPr/>
          </p:nvSpPr>
          <p:spPr>
            <a:xfrm>
              <a:off x="0" y="-38100"/>
              <a:ext cx="3346246" cy="8166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6" name="Group 5"/>
          <p:cNvGrpSpPr/>
          <p:nvPr/>
        </p:nvGrpSpPr>
        <p:grpSpPr>
          <a:xfrm>
            <a:off x="13887344" y="1028700"/>
            <a:ext cx="3987330" cy="3987330"/>
            <a:chOff x="0" y="0"/>
            <a:chExt cx="812800" cy="812800"/>
          </a:xfrm>
        </p:grpSpPr>
        <p:sp>
          <p:nvSpPr>
            <p:cNvPr id="1048907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id="1048908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7" name="Group 8"/>
          <p:cNvGrpSpPr/>
          <p:nvPr/>
        </p:nvGrpSpPr>
        <p:grpSpPr>
          <a:xfrm>
            <a:off x="15881009" y="10052"/>
            <a:ext cx="3063266" cy="10287000"/>
            <a:chOff x="0" y="0"/>
            <a:chExt cx="806786" cy="2709333"/>
          </a:xfrm>
        </p:grpSpPr>
        <p:sp>
          <p:nvSpPr>
            <p:cNvPr id="1048909" name="Freeform 9"/>
            <p:cNvSpPr/>
            <p:nvPr/>
          </p:nvSpPr>
          <p:spPr>
            <a:xfrm>
              <a:off x="0" y="0"/>
              <a:ext cx="806786" cy="2709333"/>
            </a:xfrm>
            <a:custGeom>
              <a:avLst/>
              <a:gdLst/>
              <a:ahLst/>
              <a:cxnLst/>
              <a:rect l="l" t="t" r="r" b="b"/>
              <a:pathLst>
                <a:path w="806786" h="2709333">
                  <a:moveTo>
                    <a:pt x="128894" y="0"/>
                  </a:moveTo>
                  <a:lnTo>
                    <a:pt x="677892" y="0"/>
                  </a:lnTo>
                  <a:cubicBezTo>
                    <a:pt x="749078" y="0"/>
                    <a:pt x="806786" y="57708"/>
                    <a:pt x="806786" y="128894"/>
                  </a:cubicBezTo>
                  <a:lnTo>
                    <a:pt x="806786" y="2580439"/>
                  </a:lnTo>
                  <a:cubicBezTo>
                    <a:pt x="806786" y="2614624"/>
                    <a:pt x="793206" y="2647409"/>
                    <a:pt x="769034" y="2671581"/>
                  </a:cubicBezTo>
                  <a:cubicBezTo>
                    <a:pt x="744861" y="2695753"/>
                    <a:pt x="712077" y="2709333"/>
                    <a:pt x="677892" y="2709333"/>
                  </a:cubicBezTo>
                  <a:lnTo>
                    <a:pt x="128894" y="2709333"/>
                  </a:lnTo>
                  <a:cubicBezTo>
                    <a:pt x="57708" y="2709333"/>
                    <a:pt x="0" y="2651625"/>
                    <a:pt x="0" y="2580439"/>
                  </a:cubicBezTo>
                  <a:lnTo>
                    <a:pt x="0" y="128894"/>
                  </a:lnTo>
                  <a:cubicBezTo>
                    <a:pt x="0" y="57708"/>
                    <a:pt x="57708" y="0"/>
                    <a:pt x="128894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910" name="TextBox 10"/>
            <p:cNvSpPr txBox="1"/>
            <p:nvPr/>
          </p:nvSpPr>
          <p:spPr>
            <a:xfrm>
              <a:off x="0" y="-38100"/>
              <a:ext cx="80678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48911" name="AutoShape 11"/>
          <p:cNvSpPr/>
          <p:nvPr/>
        </p:nvSpPr>
        <p:spPr>
          <a:xfrm>
            <a:off x="999052" y="1427163"/>
            <a:ext cx="1310100" cy="0"/>
          </a:xfrm>
          <a:prstGeom prst="line">
            <a:avLst/>
          </a:prstGeom>
          <a:ln w="95250" cap="flat">
            <a:solidFill>
              <a:srgbClr val="0345E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8" name="Group 12"/>
          <p:cNvGrpSpPr/>
          <p:nvPr/>
        </p:nvGrpSpPr>
        <p:grpSpPr>
          <a:xfrm>
            <a:off x="-1615919" y="6389388"/>
            <a:ext cx="3277467" cy="3277467"/>
            <a:chOff x="0" y="0"/>
            <a:chExt cx="812800" cy="812800"/>
          </a:xfrm>
        </p:grpSpPr>
        <p:sp>
          <p:nvSpPr>
            <p:cNvPr id="1048912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1048913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48914" name="Freeform 15"/>
          <p:cNvSpPr/>
          <p:nvPr/>
        </p:nvSpPr>
        <p:spPr>
          <a:xfrm>
            <a:off x="960952" y="2067009"/>
            <a:ext cx="7944769" cy="3634732"/>
          </a:xfrm>
          <a:custGeom>
            <a:avLst/>
            <a:gdLst/>
            <a:ahLst/>
            <a:cxnLst/>
            <a:rect l="l" t="t" r="r" b="b"/>
            <a:pathLst>
              <a:path w="7944769" h="3634732">
                <a:moveTo>
                  <a:pt x="0" y="0"/>
                </a:moveTo>
                <a:lnTo>
                  <a:pt x="7944769" y="0"/>
                </a:lnTo>
                <a:lnTo>
                  <a:pt x="7944769" y="3634732"/>
                </a:lnTo>
                <a:lnTo>
                  <a:pt x="0" y="36347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915" name="TextBox 16"/>
          <p:cNvSpPr txBox="1"/>
          <p:nvPr/>
        </p:nvSpPr>
        <p:spPr>
          <a:xfrm>
            <a:off x="960952" y="287337"/>
            <a:ext cx="8708611" cy="811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799" b="1" spc="95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STUDENT DASHBOARD</a:t>
            </a:r>
          </a:p>
        </p:txBody>
      </p:sp>
      <p:sp>
        <p:nvSpPr>
          <p:cNvPr id="1048916" name="Freeform 17"/>
          <p:cNvSpPr/>
          <p:nvPr/>
        </p:nvSpPr>
        <p:spPr>
          <a:xfrm>
            <a:off x="9254164" y="1857957"/>
            <a:ext cx="7743079" cy="3658605"/>
          </a:xfrm>
          <a:custGeom>
            <a:avLst/>
            <a:gdLst/>
            <a:ahLst/>
            <a:cxnLst/>
            <a:rect l="l" t="t" r="r" b="b"/>
            <a:pathLst>
              <a:path w="7743079" h="3658605">
                <a:moveTo>
                  <a:pt x="0" y="0"/>
                </a:moveTo>
                <a:lnTo>
                  <a:pt x="7743079" y="0"/>
                </a:lnTo>
                <a:lnTo>
                  <a:pt x="7743079" y="3658605"/>
                </a:lnTo>
                <a:lnTo>
                  <a:pt x="0" y="36586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917" name="Freeform 18"/>
          <p:cNvSpPr/>
          <p:nvPr/>
        </p:nvSpPr>
        <p:spPr>
          <a:xfrm>
            <a:off x="9333645" y="6111503"/>
            <a:ext cx="7663598" cy="3745584"/>
          </a:xfrm>
          <a:custGeom>
            <a:avLst/>
            <a:gdLst/>
            <a:ahLst/>
            <a:cxnLst/>
            <a:rect l="l" t="t" r="r" b="b"/>
            <a:pathLst>
              <a:path w="7663598" h="3745584">
                <a:moveTo>
                  <a:pt x="0" y="0"/>
                </a:moveTo>
                <a:lnTo>
                  <a:pt x="7663598" y="0"/>
                </a:lnTo>
                <a:lnTo>
                  <a:pt x="7663598" y="3745583"/>
                </a:lnTo>
                <a:lnTo>
                  <a:pt x="0" y="37455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918" name="Freeform 19"/>
          <p:cNvSpPr/>
          <p:nvPr/>
        </p:nvSpPr>
        <p:spPr>
          <a:xfrm>
            <a:off x="999052" y="6132849"/>
            <a:ext cx="7815640" cy="3741738"/>
          </a:xfrm>
          <a:custGeom>
            <a:avLst/>
            <a:gdLst/>
            <a:ahLst/>
            <a:cxnLst/>
            <a:rect l="l" t="t" r="r" b="b"/>
            <a:pathLst>
              <a:path w="7815640" h="3741738">
                <a:moveTo>
                  <a:pt x="0" y="0"/>
                </a:moveTo>
                <a:lnTo>
                  <a:pt x="7815640" y="0"/>
                </a:lnTo>
                <a:lnTo>
                  <a:pt x="7815640" y="3741738"/>
                </a:lnTo>
                <a:lnTo>
                  <a:pt x="0" y="37417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2"/>
          <p:cNvGrpSpPr/>
          <p:nvPr/>
        </p:nvGrpSpPr>
        <p:grpSpPr>
          <a:xfrm>
            <a:off x="-2344944" y="373062"/>
            <a:ext cx="4235092" cy="10287000"/>
            <a:chOff x="0" y="0"/>
            <a:chExt cx="3346246" cy="8128000"/>
          </a:xfrm>
        </p:grpSpPr>
        <p:sp>
          <p:nvSpPr>
            <p:cNvPr id="1048919" name="Freeform 3"/>
            <p:cNvSpPr/>
            <p:nvPr/>
          </p:nvSpPr>
          <p:spPr>
            <a:xfrm>
              <a:off x="0" y="0"/>
              <a:ext cx="3346246" cy="8128000"/>
            </a:xfrm>
            <a:custGeom>
              <a:avLst/>
              <a:gdLst/>
              <a:ahLst/>
              <a:cxnLst/>
              <a:rect l="l" t="t" r="r" b="b"/>
              <a:pathLst>
                <a:path w="3346246" h="8128000">
                  <a:moveTo>
                    <a:pt x="0" y="0"/>
                  </a:moveTo>
                  <a:lnTo>
                    <a:pt x="3346246" y="0"/>
                  </a:lnTo>
                  <a:lnTo>
                    <a:pt x="3346246" y="8128000"/>
                  </a:lnTo>
                  <a:lnTo>
                    <a:pt x="0" y="8128000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1048920" name="TextBox 4"/>
            <p:cNvSpPr txBox="1"/>
            <p:nvPr/>
          </p:nvSpPr>
          <p:spPr>
            <a:xfrm>
              <a:off x="0" y="-38100"/>
              <a:ext cx="3346246" cy="8166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1" name="Group 5"/>
          <p:cNvGrpSpPr/>
          <p:nvPr/>
        </p:nvGrpSpPr>
        <p:grpSpPr>
          <a:xfrm>
            <a:off x="13887344" y="1028700"/>
            <a:ext cx="3987330" cy="3987330"/>
            <a:chOff x="0" y="0"/>
            <a:chExt cx="812800" cy="812800"/>
          </a:xfrm>
        </p:grpSpPr>
        <p:sp>
          <p:nvSpPr>
            <p:cNvPr id="1048921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id="1048922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2" name="Group 8"/>
          <p:cNvGrpSpPr/>
          <p:nvPr/>
        </p:nvGrpSpPr>
        <p:grpSpPr>
          <a:xfrm>
            <a:off x="15881009" y="10052"/>
            <a:ext cx="3063266" cy="10287000"/>
            <a:chOff x="0" y="0"/>
            <a:chExt cx="806786" cy="2709333"/>
          </a:xfrm>
        </p:grpSpPr>
        <p:sp>
          <p:nvSpPr>
            <p:cNvPr id="1048923" name="Freeform 9"/>
            <p:cNvSpPr/>
            <p:nvPr/>
          </p:nvSpPr>
          <p:spPr>
            <a:xfrm>
              <a:off x="0" y="0"/>
              <a:ext cx="806786" cy="2709333"/>
            </a:xfrm>
            <a:custGeom>
              <a:avLst/>
              <a:gdLst/>
              <a:ahLst/>
              <a:cxnLst/>
              <a:rect l="l" t="t" r="r" b="b"/>
              <a:pathLst>
                <a:path w="806786" h="2709333">
                  <a:moveTo>
                    <a:pt x="128894" y="0"/>
                  </a:moveTo>
                  <a:lnTo>
                    <a:pt x="677892" y="0"/>
                  </a:lnTo>
                  <a:cubicBezTo>
                    <a:pt x="749078" y="0"/>
                    <a:pt x="806786" y="57708"/>
                    <a:pt x="806786" y="128894"/>
                  </a:cubicBezTo>
                  <a:lnTo>
                    <a:pt x="806786" y="2580439"/>
                  </a:lnTo>
                  <a:cubicBezTo>
                    <a:pt x="806786" y="2614624"/>
                    <a:pt x="793206" y="2647409"/>
                    <a:pt x="769034" y="2671581"/>
                  </a:cubicBezTo>
                  <a:cubicBezTo>
                    <a:pt x="744861" y="2695753"/>
                    <a:pt x="712077" y="2709333"/>
                    <a:pt x="677892" y="2709333"/>
                  </a:cubicBezTo>
                  <a:lnTo>
                    <a:pt x="128894" y="2709333"/>
                  </a:lnTo>
                  <a:cubicBezTo>
                    <a:pt x="57708" y="2709333"/>
                    <a:pt x="0" y="2651625"/>
                    <a:pt x="0" y="2580439"/>
                  </a:cubicBezTo>
                  <a:lnTo>
                    <a:pt x="0" y="128894"/>
                  </a:lnTo>
                  <a:cubicBezTo>
                    <a:pt x="0" y="57708"/>
                    <a:pt x="57708" y="0"/>
                    <a:pt x="128894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924" name="TextBox 10"/>
            <p:cNvSpPr txBox="1"/>
            <p:nvPr/>
          </p:nvSpPr>
          <p:spPr>
            <a:xfrm>
              <a:off x="0" y="-38100"/>
              <a:ext cx="80678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48925" name="AutoShape 11"/>
          <p:cNvSpPr/>
          <p:nvPr/>
        </p:nvSpPr>
        <p:spPr>
          <a:xfrm>
            <a:off x="999052" y="1427163"/>
            <a:ext cx="1310100" cy="0"/>
          </a:xfrm>
          <a:prstGeom prst="line">
            <a:avLst/>
          </a:prstGeom>
          <a:ln w="95250" cap="flat">
            <a:solidFill>
              <a:srgbClr val="0345E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3" name="Group 12"/>
          <p:cNvGrpSpPr/>
          <p:nvPr/>
        </p:nvGrpSpPr>
        <p:grpSpPr>
          <a:xfrm>
            <a:off x="-1615919" y="6389388"/>
            <a:ext cx="3277467" cy="3277467"/>
            <a:chOff x="0" y="0"/>
            <a:chExt cx="812800" cy="812800"/>
          </a:xfrm>
        </p:grpSpPr>
        <p:sp>
          <p:nvSpPr>
            <p:cNvPr id="1048926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1048927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48928" name="Freeform 15"/>
          <p:cNvSpPr/>
          <p:nvPr/>
        </p:nvSpPr>
        <p:spPr>
          <a:xfrm>
            <a:off x="1028700" y="2096096"/>
            <a:ext cx="9676969" cy="4572368"/>
          </a:xfrm>
          <a:custGeom>
            <a:avLst/>
            <a:gdLst/>
            <a:ahLst/>
            <a:cxnLst/>
            <a:rect l="l" t="t" r="r" b="b"/>
            <a:pathLst>
              <a:path w="9676969" h="4572368">
                <a:moveTo>
                  <a:pt x="0" y="0"/>
                </a:moveTo>
                <a:lnTo>
                  <a:pt x="9676969" y="0"/>
                </a:lnTo>
                <a:lnTo>
                  <a:pt x="9676969" y="4572368"/>
                </a:lnTo>
                <a:lnTo>
                  <a:pt x="0" y="45723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929" name="TextBox 16"/>
          <p:cNvSpPr txBox="1"/>
          <p:nvPr/>
        </p:nvSpPr>
        <p:spPr>
          <a:xfrm>
            <a:off x="960952" y="277812"/>
            <a:ext cx="13293833" cy="85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1" spc="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STUDENT COMPLETED  COURSE</a:t>
            </a:r>
          </a:p>
        </p:txBody>
      </p:sp>
      <p:sp>
        <p:nvSpPr>
          <p:cNvPr id="1048930" name="Freeform 17"/>
          <p:cNvSpPr/>
          <p:nvPr/>
        </p:nvSpPr>
        <p:spPr>
          <a:xfrm>
            <a:off x="6778774" y="4509352"/>
            <a:ext cx="9642535" cy="4748948"/>
          </a:xfrm>
          <a:custGeom>
            <a:avLst/>
            <a:gdLst/>
            <a:ahLst/>
            <a:cxnLst/>
            <a:rect l="l" t="t" r="r" b="b"/>
            <a:pathLst>
              <a:path w="9642535" h="4748948">
                <a:moveTo>
                  <a:pt x="0" y="0"/>
                </a:moveTo>
                <a:lnTo>
                  <a:pt x="9642534" y="0"/>
                </a:lnTo>
                <a:lnTo>
                  <a:pt x="9642534" y="4748948"/>
                </a:lnTo>
                <a:lnTo>
                  <a:pt x="0" y="4748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 2"/>
          <p:cNvGrpSpPr/>
          <p:nvPr/>
        </p:nvGrpSpPr>
        <p:grpSpPr>
          <a:xfrm>
            <a:off x="-2344944" y="373062"/>
            <a:ext cx="4235092" cy="10287000"/>
            <a:chOff x="0" y="0"/>
            <a:chExt cx="3346246" cy="8128000"/>
          </a:xfrm>
        </p:grpSpPr>
        <p:sp>
          <p:nvSpPr>
            <p:cNvPr id="1048931" name="Freeform 3"/>
            <p:cNvSpPr/>
            <p:nvPr/>
          </p:nvSpPr>
          <p:spPr>
            <a:xfrm>
              <a:off x="0" y="0"/>
              <a:ext cx="3346246" cy="8128000"/>
            </a:xfrm>
            <a:custGeom>
              <a:avLst/>
              <a:gdLst/>
              <a:ahLst/>
              <a:cxnLst/>
              <a:rect l="l" t="t" r="r" b="b"/>
              <a:pathLst>
                <a:path w="3346246" h="8128000">
                  <a:moveTo>
                    <a:pt x="0" y="0"/>
                  </a:moveTo>
                  <a:lnTo>
                    <a:pt x="3346246" y="0"/>
                  </a:lnTo>
                  <a:lnTo>
                    <a:pt x="3346246" y="8128000"/>
                  </a:lnTo>
                  <a:lnTo>
                    <a:pt x="0" y="8128000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1048932" name="TextBox 4"/>
            <p:cNvSpPr txBox="1"/>
            <p:nvPr/>
          </p:nvSpPr>
          <p:spPr>
            <a:xfrm>
              <a:off x="0" y="-38100"/>
              <a:ext cx="3346246" cy="8166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6" name="Group 5"/>
          <p:cNvGrpSpPr/>
          <p:nvPr/>
        </p:nvGrpSpPr>
        <p:grpSpPr>
          <a:xfrm>
            <a:off x="13887344" y="1028700"/>
            <a:ext cx="3987330" cy="3987330"/>
            <a:chOff x="0" y="0"/>
            <a:chExt cx="812800" cy="812800"/>
          </a:xfrm>
        </p:grpSpPr>
        <p:sp>
          <p:nvSpPr>
            <p:cNvPr id="1048933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id="1048934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7" name="Group 8"/>
          <p:cNvGrpSpPr/>
          <p:nvPr/>
        </p:nvGrpSpPr>
        <p:grpSpPr>
          <a:xfrm>
            <a:off x="15881009" y="10052"/>
            <a:ext cx="3063266" cy="10287000"/>
            <a:chOff x="0" y="0"/>
            <a:chExt cx="806786" cy="2709333"/>
          </a:xfrm>
        </p:grpSpPr>
        <p:sp>
          <p:nvSpPr>
            <p:cNvPr id="1048935" name="Freeform 9"/>
            <p:cNvSpPr/>
            <p:nvPr/>
          </p:nvSpPr>
          <p:spPr>
            <a:xfrm>
              <a:off x="0" y="0"/>
              <a:ext cx="806786" cy="2709333"/>
            </a:xfrm>
            <a:custGeom>
              <a:avLst/>
              <a:gdLst/>
              <a:ahLst/>
              <a:cxnLst/>
              <a:rect l="l" t="t" r="r" b="b"/>
              <a:pathLst>
                <a:path w="806786" h="2709333">
                  <a:moveTo>
                    <a:pt x="128894" y="0"/>
                  </a:moveTo>
                  <a:lnTo>
                    <a:pt x="677892" y="0"/>
                  </a:lnTo>
                  <a:cubicBezTo>
                    <a:pt x="749078" y="0"/>
                    <a:pt x="806786" y="57708"/>
                    <a:pt x="806786" y="128894"/>
                  </a:cubicBezTo>
                  <a:lnTo>
                    <a:pt x="806786" y="2580439"/>
                  </a:lnTo>
                  <a:cubicBezTo>
                    <a:pt x="806786" y="2614624"/>
                    <a:pt x="793206" y="2647409"/>
                    <a:pt x="769034" y="2671581"/>
                  </a:cubicBezTo>
                  <a:cubicBezTo>
                    <a:pt x="744861" y="2695753"/>
                    <a:pt x="712077" y="2709333"/>
                    <a:pt x="677892" y="2709333"/>
                  </a:cubicBezTo>
                  <a:lnTo>
                    <a:pt x="128894" y="2709333"/>
                  </a:lnTo>
                  <a:cubicBezTo>
                    <a:pt x="57708" y="2709333"/>
                    <a:pt x="0" y="2651625"/>
                    <a:pt x="0" y="2580439"/>
                  </a:cubicBezTo>
                  <a:lnTo>
                    <a:pt x="0" y="128894"/>
                  </a:lnTo>
                  <a:cubicBezTo>
                    <a:pt x="0" y="57708"/>
                    <a:pt x="57708" y="0"/>
                    <a:pt x="128894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936" name="TextBox 10"/>
            <p:cNvSpPr txBox="1"/>
            <p:nvPr/>
          </p:nvSpPr>
          <p:spPr>
            <a:xfrm>
              <a:off x="0" y="-38100"/>
              <a:ext cx="80678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48937" name="AutoShape 11"/>
          <p:cNvSpPr/>
          <p:nvPr/>
        </p:nvSpPr>
        <p:spPr>
          <a:xfrm>
            <a:off x="999052" y="1427163"/>
            <a:ext cx="1310100" cy="0"/>
          </a:xfrm>
          <a:prstGeom prst="line">
            <a:avLst/>
          </a:prstGeom>
          <a:ln w="95250" cap="flat">
            <a:solidFill>
              <a:srgbClr val="0345E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8" name="Group 12"/>
          <p:cNvGrpSpPr/>
          <p:nvPr/>
        </p:nvGrpSpPr>
        <p:grpSpPr>
          <a:xfrm>
            <a:off x="-1615919" y="6389388"/>
            <a:ext cx="3277467" cy="3277467"/>
            <a:chOff x="0" y="0"/>
            <a:chExt cx="812800" cy="812800"/>
          </a:xfrm>
        </p:grpSpPr>
        <p:sp>
          <p:nvSpPr>
            <p:cNvPr id="1048938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1048939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48940" name="Freeform 15"/>
          <p:cNvSpPr/>
          <p:nvPr/>
        </p:nvSpPr>
        <p:spPr>
          <a:xfrm>
            <a:off x="960952" y="1879870"/>
            <a:ext cx="15888834" cy="7944417"/>
          </a:xfrm>
          <a:custGeom>
            <a:avLst/>
            <a:gdLst/>
            <a:ahLst/>
            <a:cxnLst/>
            <a:rect l="l" t="t" r="r" b="b"/>
            <a:pathLst>
              <a:path w="15888834" h="7944417">
                <a:moveTo>
                  <a:pt x="0" y="0"/>
                </a:moveTo>
                <a:lnTo>
                  <a:pt x="15888834" y="0"/>
                </a:lnTo>
                <a:lnTo>
                  <a:pt x="15888834" y="7944417"/>
                </a:lnTo>
                <a:lnTo>
                  <a:pt x="0" y="79444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941" name="TextBox 16"/>
          <p:cNvSpPr txBox="1"/>
          <p:nvPr/>
        </p:nvSpPr>
        <p:spPr>
          <a:xfrm>
            <a:off x="960952" y="277812"/>
            <a:ext cx="13293833" cy="85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1" spc="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ADMIN DASHBOARD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2"/>
          <p:cNvGrpSpPr/>
          <p:nvPr/>
        </p:nvGrpSpPr>
        <p:grpSpPr>
          <a:xfrm>
            <a:off x="6457766" y="7109187"/>
            <a:ext cx="11830234" cy="3177813"/>
            <a:chOff x="0" y="0"/>
            <a:chExt cx="9347345" cy="2510865"/>
          </a:xfrm>
        </p:grpSpPr>
        <p:sp>
          <p:nvSpPr>
            <p:cNvPr id="1048595" name="Freeform 3"/>
            <p:cNvSpPr/>
            <p:nvPr/>
          </p:nvSpPr>
          <p:spPr>
            <a:xfrm>
              <a:off x="0" y="0"/>
              <a:ext cx="9347345" cy="2510865"/>
            </a:xfrm>
            <a:custGeom>
              <a:avLst/>
              <a:gdLst/>
              <a:ahLst/>
              <a:cxnLst/>
              <a:rect l="l" t="t" r="r" b="b"/>
              <a:pathLst>
                <a:path w="9347345" h="2510865">
                  <a:moveTo>
                    <a:pt x="0" y="0"/>
                  </a:moveTo>
                  <a:lnTo>
                    <a:pt x="9347345" y="0"/>
                  </a:lnTo>
                  <a:lnTo>
                    <a:pt x="9347345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1048596" name="TextBox 4"/>
            <p:cNvSpPr txBox="1"/>
            <p:nvPr/>
          </p:nvSpPr>
          <p:spPr>
            <a:xfrm>
              <a:off x="0" y="-38100"/>
              <a:ext cx="9347345" cy="2548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9" name="Group 5"/>
          <p:cNvGrpSpPr/>
          <p:nvPr/>
        </p:nvGrpSpPr>
        <p:grpSpPr>
          <a:xfrm>
            <a:off x="1028700" y="0"/>
            <a:ext cx="5429066" cy="10287000"/>
            <a:chOff x="0" y="0"/>
            <a:chExt cx="7238755" cy="13716000"/>
          </a:xfrm>
        </p:grpSpPr>
        <p:pic>
          <p:nvPicPr>
            <p:cNvPr id="2097152" name="Picture 6"/>
            <p:cNvPicPr>
              <a:picLocks noChangeAspect="1"/>
            </p:cNvPicPr>
            <p:nvPr/>
          </p:nvPicPr>
          <p:blipFill>
            <a:blip r:embed="rId2"/>
            <a:srcRect l="34390" r="40145"/>
            <a:stretch>
              <a:fillRect/>
            </a:stretch>
          </p:blipFill>
          <p:spPr>
            <a:xfrm>
              <a:off x="0" y="0"/>
              <a:ext cx="7238755" cy="13716000"/>
            </a:xfrm>
            <a:prstGeom prst="rect">
              <a:avLst/>
            </a:prstGeom>
          </p:spPr>
        </p:pic>
      </p:grpSp>
      <p:grpSp>
        <p:nvGrpSpPr>
          <p:cNvPr id="40" name="Group 7"/>
          <p:cNvGrpSpPr/>
          <p:nvPr/>
        </p:nvGrpSpPr>
        <p:grpSpPr>
          <a:xfrm>
            <a:off x="17259300" y="0"/>
            <a:ext cx="1694792" cy="10287000"/>
            <a:chOff x="0" y="0"/>
            <a:chExt cx="446365" cy="2709333"/>
          </a:xfrm>
        </p:grpSpPr>
        <p:sp>
          <p:nvSpPr>
            <p:cNvPr id="1048597" name="Freeform 8"/>
            <p:cNvSpPr/>
            <p:nvPr/>
          </p:nvSpPr>
          <p:spPr>
            <a:xfrm>
              <a:off x="0" y="0"/>
              <a:ext cx="446365" cy="2709333"/>
            </a:xfrm>
            <a:custGeom>
              <a:avLst/>
              <a:gdLst/>
              <a:ahLst/>
              <a:cxnLst/>
              <a:rect l="l" t="t" r="r" b="b"/>
              <a:pathLst>
                <a:path w="446365" h="2709333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598" name="TextBox 9"/>
            <p:cNvSpPr txBox="1"/>
            <p:nvPr/>
          </p:nvSpPr>
          <p:spPr>
            <a:xfrm>
              <a:off x="0" y="-38100"/>
              <a:ext cx="44636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10"/>
          <p:cNvGrpSpPr/>
          <p:nvPr/>
        </p:nvGrpSpPr>
        <p:grpSpPr>
          <a:xfrm>
            <a:off x="0" y="7109187"/>
            <a:ext cx="1028700" cy="3177813"/>
            <a:chOff x="0" y="0"/>
            <a:chExt cx="812800" cy="2510865"/>
          </a:xfrm>
        </p:grpSpPr>
        <p:sp>
          <p:nvSpPr>
            <p:cNvPr id="1048599" name="Freeform 11"/>
            <p:cNvSpPr/>
            <p:nvPr/>
          </p:nvSpPr>
          <p:spPr>
            <a:xfrm>
              <a:off x="0" y="0"/>
              <a:ext cx="812800" cy="2510865"/>
            </a:xfrm>
            <a:custGeom>
              <a:avLst/>
              <a:gdLst/>
              <a:ahLst/>
              <a:cxnLst/>
              <a:rect l="l" t="t" r="r" b="b"/>
              <a:pathLst>
                <a:path w="812800" h="2510865">
                  <a:moveTo>
                    <a:pt x="0" y="0"/>
                  </a:moveTo>
                  <a:lnTo>
                    <a:pt x="812800" y="0"/>
                  </a:lnTo>
                  <a:lnTo>
                    <a:pt x="812800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600" name="TextBox 12"/>
            <p:cNvSpPr txBox="1"/>
            <p:nvPr/>
          </p:nvSpPr>
          <p:spPr>
            <a:xfrm>
              <a:off x="0" y="-38100"/>
              <a:ext cx="812800" cy="2548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2" name="Group 13"/>
          <p:cNvGrpSpPr/>
          <p:nvPr/>
        </p:nvGrpSpPr>
        <p:grpSpPr>
          <a:xfrm>
            <a:off x="0" y="0"/>
            <a:ext cx="1028700" cy="1028700"/>
            <a:chOff x="0" y="0"/>
            <a:chExt cx="812800" cy="812800"/>
          </a:xfrm>
        </p:grpSpPr>
        <p:sp>
          <p:nvSpPr>
            <p:cNvPr id="1048601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602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48603" name="TextBox 16"/>
          <p:cNvSpPr txBox="1"/>
          <p:nvPr/>
        </p:nvSpPr>
        <p:spPr>
          <a:xfrm>
            <a:off x="7297118" y="692526"/>
            <a:ext cx="7494647" cy="1204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87"/>
              </a:lnSpc>
            </a:pPr>
            <a:r>
              <a:rPr lang="en-US" sz="6776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CONTENT</a:t>
            </a:r>
          </a:p>
        </p:txBody>
      </p:sp>
      <p:grpSp>
        <p:nvGrpSpPr>
          <p:cNvPr id="43" name="Group 17"/>
          <p:cNvGrpSpPr/>
          <p:nvPr/>
        </p:nvGrpSpPr>
        <p:grpSpPr>
          <a:xfrm>
            <a:off x="7297118" y="2086783"/>
            <a:ext cx="969409" cy="969409"/>
            <a:chOff x="0" y="0"/>
            <a:chExt cx="812800" cy="812800"/>
          </a:xfrm>
        </p:grpSpPr>
        <p:sp>
          <p:nvSpPr>
            <p:cNvPr id="1048604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605" name="TextBox 19"/>
            <p:cNvSpPr txBox="1"/>
            <p:nvPr/>
          </p:nvSpPr>
          <p:spPr>
            <a:xfrm>
              <a:off x="63500" y="-3175"/>
              <a:ext cx="685800" cy="752475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01</a:t>
              </a:r>
            </a:p>
          </p:txBody>
        </p:sp>
      </p:grpSp>
      <p:grpSp>
        <p:nvGrpSpPr>
          <p:cNvPr id="44" name="Group 20"/>
          <p:cNvGrpSpPr/>
          <p:nvPr/>
        </p:nvGrpSpPr>
        <p:grpSpPr>
          <a:xfrm>
            <a:off x="7297118" y="3080403"/>
            <a:ext cx="969409" cy="969409"/>
            <a:chOff x="0" y="0"/>
            <a:chExt cx="812800" cy="812800"/>
          </a:xfrm>
        </p:grpSpPr>
        <p:sp>
          <p:nvSpPr>
            <p:cNvPr id="1048606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607" name="TextBox 22"/>
            <p:cNvSpPr txBox="1"/>
            <p:nvPr/>
          </p:nvSpPr>
          <p:spPr>
            <a:xfrm>
              <a:off x="63500" y="-3175"/>
              <a:ext cx="685800" cy="752475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02</a:t>
              </a:r>
            </a:p>
          </p:txBody>
        </p:sp>
      </p:grpSp>
      <p:grpSp>
        <p:nvGrpSpPr>
          <p:cNvPr id="45" name="Group 23"/>
          <p:cNvGrpSpPr/>
          <p:nvPr/>
        </p:nvGrpSpPr>
        <p:grpSpPr>
          <a:xfrm>
            <a:off x="7297118" y="4049812"/>
            <a:ext cx="969409" cy="969409"/>
            <a:chOff x="0" y="0"/>
            <a:chExt cx="812800" cy="812800"/>
          </a:xfrm>
        </p:grpSpPr>
        <p:sp>
          <p:nvSpPr>
            <p:cNvPr id="1048608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609" name="TextBox 25"/>
            <p:cNvSpPr txBox="1"/>
            <p:nvPr/>
          </p:nvSpPr>
          <p:spPr>
            <a:xfrm>
              <a:off x="63500" y="-3175"/>
              <a:ext cx="685800" cy="752475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03</a:t>
              </a:r>
            </a:p>
          </p:txBody>
        </p:sp>
      </p:grpSp>
      <p:grpSp>
        <p:nvGrpSpPr>
          <p:cNvPr id="46" name="Group 26"/>
          <p:cNvGrpSpPr/>
          <p:nvPr/>
        </p:nvGrpSpPr>
        <p:grpSpPr>
          <a:xfrm>
            <a:off x="7297118" y="5019221"/>
            <a:ext cx="969409" cy="969409"/>
            <a:chOff x="0" y="0"/>
            <a:chExt cx="812800" cy="812800"/>
          </a:xfrm>
        </p:grpSpPr>
        <p:sp>
          <p:nvSpPr>
            <p:cNvPr id="1048610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611" name="TextBox 28"/>
            <p:cNvSpPr txBox="1"/>
            <p:nvPr/>
          </p:nvSpPr>
          <p:spPr>
            <a:xfrm>
              <a:off x="63500" y="-3175"/>
              <a:ext cx="685800" cy="752475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04</a:t>
              </a:r>
            </a:p>
          </p:txBody>
        </p:sp>
      </p:grpSp>
      <p:grpSp>
        <p:nvGrpSpPr>
          <p:cNvPr id="47" name="Group 29"/>
          <p:cNvGrpSpPr/>
          <p:nvPr/>
        </p:nvGrpSpPr>
        <p:grpSpPr>
          <a:xfrm>
            <a:off x="7297118" y="5988629"/>
            <a:ext cx="969409" cy="969409"/>
            <a:chOff x="0" y="0"/>
            <a:chExt cx="812800" cy="812800"/>
          </a:xfrm>
        </p:grpSpPr>
        <p:sp>
          <p:nvSpPr>
            <p:cNvPr id="1048612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613" name="TextBox 31"/>
            <p:cNvSpPr txBox="1"/>
            <p:nvPr/>
          </p:nvSpPr>
          <p:spPr>
            <a:xfrm>
              <a:off x="63500" y="-3175"/>
              <a:ext cx="685800" cy="752475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05</a:t>
              </a:r>
            </a:p>
          </p:txBody>
        </p:sp>
      </p:grpSp>
      <p:grpSp>
        <p:nvGrpSpPr>
          <p:cNvPr id="48" name="Group 32"/>
          <p:cNvGrpSpPr/>
          <p:nvPr/>
        </p:nvGrpSpPr>
        <p:grpSpPr>
          <a:xfrm>
            <a:off x="7297118" y="6958038"/>
            <a:ext cx="969409" cy="969409"/>
            <a:chOff x="0" y="0"/>
            <a:chExt cx="812800" cy="812800"/>
          </a:xfrm>
        </p:grpSpPr>
        <p:sp>
          <p:nvSpPr>
            <p:cNvPr id="1048614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615" name="TextBox 34"/>
            <p:cNvSpPr txBox="1"/>
            <p:nvPr/>
          </p:nvSpPr>
          <p:spPr>
            <a:xfrm>
              <a:off x="63500" y="-3175"/>
              <a:ext cx="685800" cy="752475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06</a:t>
              </a:r>
            </a:p>
          </p:txBody>
        </p:sp>
      </p:grpSp>
      <p:grpSp>
        <p:nvGrpSpPr>
          <p:cNvPr id="49" name="Group 35"/>
          <p:cNvGrpSpPr/>
          <p:nvPr/>
        </p:nvGrpSpPr>
        <p:grpSpPr>
          <a:xfrm>
            <a:off x="15011231" y="1028700"/>
            <a:ext cx="1652841" cy="1652841"/>
            <a:chOff x="0" y="0"/>
            <a:chExt cx="812800" cy="812800"/>
          </a:xfrm>
        </p:grpSpPr>
        <p:sp>
          <p:nvSpPr>
            <p:cNvPr id="104861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238884" y="0"/>
                  </a:moveTo>
                  <a:lnTo>
                    <a:pt x="573916" y="0"/>
                  </a:lnTo>
                  <a:cubicBezTo>
                    <a:pt x="705848" y="0"/>
                    <a:pt x="812800" y="106952"/>
                    <a:pt x="812800" y="238884"/>
                  </a:cubicBezTo>
                  <a:lnTo>
                    <a:pt x="812800" y="573916"/>
                  </a:lnTo>
                  <a:cubicBezTo>
                    <a:pt x="812800" y="705848"/>
                    <a:pt x="705848" y="812800"/>
                    <a:pt x="573916" y="812800"/>
                  </a:cubicBezTo>
                  <a:lnTo>
                    <a:pt x="238884" y="812800"/>
                  </a:lnTo>
                  <a:cubicBezTo>
                    <a:pt x="106952" y="812800"/>
                    <a:pt x="0" y="705848"/>
                    <a:pt x="0" y="573916"/>
                  </a:cubicBezTo>
                  <a:lnTo>
                    <a:pt x="0" y="238884"/>
                  </a:lnTo>
                  <a:cubicBezTo>
                    <a:pt x="0" y="106952"/>
                    <a:pt x="106952" y="0"/>
                    <a:pt x="238884" y="0"/>
                  </a:cubicBezTo>
                  <a:close/>
                </a:path>
              </a:pathLst>
            </a:custGeom>
            <a:solidFill>
              <a:srgbClr val="0345E4">
                <a:alpha val="29804"/>
              </a:srgbClr>
            </a:solidFill>
          </p:spPr>
        </p:sp>
        <p:sp>
          <p:nvSpPr>
            <p:cNvPr id="1048617" name="TextBox 3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0" name="Group 38"/>
          <p:cNvGrpSpPr/>
          <p:nvPr/>
        </p:nvGrpSpPr>
        <p:grpSpPr>
          <a:xfrm>
            <a:off x="14814124" y="816351"/>
            <a:ext cx="771724" cy="771724"/>
            <a:chOff x="0" y="0"/>
            <a:chExt cx="812800" cy="812800"/>
          </a:xfrm>
        </p:grpSpPr>
        <p:sp>
          <p:nvSpPr>
            <p:cNvPr id="1048618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345E4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id="1048619" name="TextBox 4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1" name="Group 41"/>
          <p:cNvGrpSpPr/>
          <p:nvPr/>
        </p:nvGrpSpPr>
        <p:grpSpPr>
          <a:xfrm>
            <a:off x="12919457" y="8414693"/>
            <a:ext cx="3744615" cy="3744615"/>
            <a:chOff x="0" y="0"/>
            <a:chExt cx="812800" cy="812800"/>
          </a:xfrm>
        </p:grpSpPr>
        <p:sp>
          <p:nvSpPr>
            <p:cNvPr id="1048620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1048621" name="TextBox 4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48622" name="TextBox 44"/>
          <p:cNvSpPr txBox="1"/>
          <p:nvPr/>
        </p:nvSpPr>
        <p:spPr>
          <a:xfrm>
            <a:off x="8485829" y="2336537"/>
            <a:ext cx="735182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INTRODUCTION</a:t>
            </a:r>
          </a:p>
        </p:txBody>
      </p:sp>
      <p:sp>
        <p:nvSpPr>
          <p:cNvPr id="1048623" name="TextBox 45"/>
          <p:cNvSpPr txBox="1"/>
          <p:nvPr/>
        </p:nvSpPr>
        <p:spPr>
          <a:xfrm>
            <a:off x="8485829" y="3356591"/>
            <a:ext cx="735182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PROPOSED SOLUTION</a:t>
            </a:r>
          </a:p>
        </p:txBody>
      </p:sp>
      <p:sp>
        <p:nvSpPr>
          <p:cNvPr id="1048624" name="TextBox 46"/>
          <p:cNvSpPr txBox="1"/>
          <p:nvPr/>
        </p:nvSpPr>
        <p:spPr>
          <a:xfrm>
            <a:off x="8485829" y="4378941"/>
            <a:ext cx="735182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SYSTEM ARCHITECTURE</a:t>
            </a:r>
          </a:p>
        </p:txBody>
      </p:sp>
      <p:sp>
        <p:nvSpPr>
          <p:cNvPr id="1048625" name="TextBox 47"/>
          <p:cNvSpPr txBox="1"/>
          <p:nvPr/>
        </p:nvSpPr>
        <p:spPr>
          <a:xfrm>
            <a:off x="8485829" y="6238384"/>
            <a:ext cx="735182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KEY FEATURES</a:t>
            </a:r>
          </a:p>
        </p:txBody>
      </p:sp>
      <p:sp>
        <p:nvSpPr>
          <p:cNvPr id="1048626" name="TextBox 48"/>
          <p:cNvSpPr txBox="1"/>
          <p:nvPr/>
        </p:nvSpPr>
        <p:spPr>
          <a:xfrm>
            <a:off x="8485829" y="5268975"/>
            <a:ext cx="735182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SET UP INSTRUCTION</a:t>
            </a:r>
          </a:p>
        </p:txBody>
      </p:sp>
      <p:grpSp>
        <p:nvGrpSpPr>
          <p:cNvPr id="52" name="Group 49"/>
          <p:cNvGrpSpPr/>
          <p:nvPr/>
        </p:nvGrpSpPr>
        <p:grpSpPr>
          <a:xfrm>
            <a:off x="7297118" y="7956022"/>
            <a:ext cx="969409" cy="969409"/>
            <a:chOff x="0" y="0"/>
            <a:chExt cx="812800" cy="812800"/>
          </a:xfrm>
        </p:grpSpPr>
        <p:sp>
          <p:nvSpPr>
            <p:cNvPr id="1048627" name="Freeform 5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628" name="TextBox 51"/>
            <p:cNvSpPr txBox="1"/>
            <p:nvPr/>
          </p:nvSpPr>
          <p:spPr>
            <a:xfrm>
              <a:off x="63500" y="-3175"/>
              <a:ext cx="685800" cy="752475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07</a:t>
              </a:r>
            </a:p>
          </p:txBody>
        </p:sp>
      </p:grpSp>
      <p:sp>
        <p:nvSpPr>
          <p:cNvPr id="1048629" name="TextBox 52"/>
          <p:cNvSpPr txBox="1"/>
          <p:nvPr/>
        </p:nvSpPr>
        <p:spPr>
          <a:xfrm>
            <a:off x="8485829" y="8179742"/>
            <a:ext cx="735182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FUTURE ENHANCEMENT</a:t>
            </a:r>
          </a:p>
        </p:txBody>
      </p:sp>
      <p:sp>
        <p:nvSpPr>
          <p:cNvPr id="1048630" name="TextBox 53"/>
          <p:cNvSpPr txBox="1"/>
          <p:nvPr/>
        </p:nvSpPr>
        <p:spPr>
          <a:xfrm>
            <a:off x="8485829" y="7260734"/>
            <a:ext cx="735182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TESTING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2"/>
          <p:cNvGrpSpPr>
            <a:grpSpLocks noChangeAspect="1"/>
          </p:cNvGrpSpPr>
          <p:nvPr/>
        </p:nvGrpSpPr>
        <p:grpSpPr>
          <a:xfrm>
            <a:off x="11842469" y="0"/>
            <a:ext cx="5416831" cy="12022429"/>
            <a:chOff x="0" y="0"/>
            <a:chExt cx="2858770" cy="6344920"/>
          </a:xfrm>
        </p:grpSpPr>
        <p:sp>
          <p:nvSpPr>
            <p:cNvPr id="1048942" name="Freeform 3"/>
            <p:cNvSpPr/>
            <p:nvPr/>
          </p:nvSpPr>
          <p:spPr>
            <a:xfrm>
              <a:off x="0" y="0"/>
              <a:ext cx="2858770" cy="6344920"/>
            </a:xfrm>
            <a:custGeom>
              <a:avLst/>
              <a:gdLst/>
              <a:ahLst/>
              <a:cxnLst/>
              <a:rect l="l" t="t" r="r" b="b"/>
              <a:pathLst>
                <a:path w="2858770" h="6344920">
                  <a:moveTo>
                    <a:pt x="1827530" y="6344920"/>
                  </a:moveTo>
                  <a:lnTo>
                    <a:pt x="0" y="6344920"/>
                  </a:lnTo>
                  <a:lnTo>
                    <a:pt x="0" y="1031240"/>
                  </a:lnTo>
                  <a:cubicBezTo>
                    <a:pt x="0" y="461010"/>
                    <a:pt x="461010" y="0"/>
                    <a:pt x="1031240" y="0"/>
                  </a:cubicBezTo>
                  <a:lnTo>
                    <a:pt x="2858770" y="0"/>
                  </a:lnTo>
                  <a:lnTo>
                    <a:pt x="2858770" y="5313680"/>
                  </a:lnTo>
                  <a:cubicBezTo>
                    <a:pt x="2858770" y="5883910"/>
                    <a:pt x="2397760" y="6344920"/>
                    <a:pt x="1827530" y="6344920"/>
                  </a:cubicBezTo>
                  <a:close/>
                </a:path>
              </a:pathLst>
            </a:custGeom>
            <a:blipFill>
              <a:blip r:embed="rId2"/>
              <a:stretch>
                <a:fillRect l="-103496" r="-129630"/>
              </a:stretch>
            </a:blipFill>
          </p:spPr>
        </p:sp>
      </p:grpSp>
      <p:grpSp>
        <p:nvGrpSpPr>
          <p:cNvPr id="151" name="Group 4"/>
          <p:cNvGrpSpPr/>
          <p:nvPr/>
        </p:nvGrpSpPr>
        <p:grpSpPr>
          <a:xfrm>
            <a:off x="17259300" y="7109187"/>
            <a:ext cx="1028700" cy="3177813"/>
            <a:chOff x="0" y="0"/>
            <a:chExt cx="812800" cy="2510865"/>
          </a:xfrm>
        </p:grpSpPr>
        <p:sp>
          <p:nvSpPr>
            <p:cNvPr id="1048943" name="Freeform 5"/>
            <p:cNvSpPr/>
            <p:nvPr/>
          </p:nvSpPr>
          <p:spPr>
            <a:xfrm>
              <a:off x="0" y="0"/>
              <a:ext cx="812800" cy="2510865"/>
            </a:xfrm>
            <a:custGeom>
              <a:avLst/>
              <a:gdLst/>
              <a:ahLst/>
              <a:cxnLst/>
              <a:rect l="l" t="t" r="r" b="b"/>
              <a:pathLst>
                <a:path w="812800" h="2510865">
                  <a:moveTo>
                    <a:pt x="0" y="0"/>
                  </a:moveTo>
                  <a:lnTo>
                    <a:pt x="812800" y="0"/>
                  </a:lnTo>
                  <a:lnTo>
                    <a:pt x="812800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944" name="TextBox 6"/>
            <p:cNvSpPr txBox="1"/>
            <p:nvPr/>
          </p:nvSpPr>
          <p:spPr>
            <a:xfrm>
              <a:off x="0" y="-38100"/>
              <a:ext cx="812800" cy="2548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2" name="Group 7"/>
          <p:cNvGrpSpPr/>
          <p:nvPr/>
        </p:nvGrpSpPr>
        <p:grpSpPr>
          <a:xfrm>
            <a:off x="0" y="7109187"/>
            <a:ext cx="11842469" cy="3177813"/>
            <a:chOff x="0" y="0"/>
            <a:chExt cx="9357013" cy="2510865"/>
          </a:xfrm>
        </p:grpSpPr>
        <p:sp>
          <p:nvSpPr>
            <p:cNvPr id="1048945" name="Freeform 8"/>
            <p:cNvSpPr/>
            <p:nvPr/>
          </p:nvSpPr>
          <p:spPr>
            <a:xfrm>
              <a:off x="0" y="0"/>
              <a:ext cx="9357013" cy="2510865"/>
            </a:xfrm>
            <a:custGeom>
              <a:avLst/>
              <a:gdLst/>
              <a:ahLst/>
              <a:cxnLst/>
              <a:rect l="l" t="t" r="r" b="b"/>
              <a:pathLst>
                <a:path w="9357013" h="2510865">
                  <a:moveTo>
                    <a:pt x="0" y="0"/>
                  </a:moveTo>
                  <a:lnTo>
                    <a:pt x="9357013" y="0"/>
                  </a:lnTo>
                  <a:lnTo>
                    <a:pt x="9357013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1048946" name="TextBox 9"/>
            <p:cNvSpPr txBox="1"/>
            <p:nvPr/>
          </p:nvSpPr>
          <p:spPr>
            <a:xfrm>
              <a:off x="0" y="-38100"/>
              <a:ext cx="9357013" cy="2548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3" name="Group 10"/>
          <p:cNvGrpSpPr/>
          <p:nvPr/>
        </p:nvGrpSpPr>
        <p:grpSpPr>
          <a:xfrm>
            <a:off x="17259300" y="0"/>
            <a:ext cx="1028700" cy="1028700"/>
            <a:chOff x="0" y="0"/>
            <a:chExt cx="812800" cy="812800"/>
          </a:xfrm>
        </p:grpSpPr>
        <p:sp>
          <p:nvSpPr>
            <p:cNvPr id="1048947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948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4" name="Group 13"/>
          <p:cNvGrpSpPr/>
          <p:nvPr/>
        </p:nvGrpSpPr>
        <p:grpSpPr>
          <a:xfrm>
            <a:off x="-609914" y="0"/>
            <a:ext cx="1694792" cy="10287000"/>
            <a:chOff x="0" y="0"/>
            <a:chExt cx="446365" cy="2709333"/>
          </a:xfrm>
        </p:grpSpPr>
        <p:sp>
          <p:nvSpPr>
            <p:cNvPr id="1048949" name="Freeform 14"/>
            <p:cNvSpPr/>
            <p:nvPr/>
          </p:nvSpPr>
          <p:spPr>
            <a:xfrm>
              <a:off x="0" y="0"/>
              <a:ext cx="446365" cy="2709333"/>
            </a:xfrm>
            <a:custGeom>
              <a:avLst/>
              <a:gdLst/>
              <a:ahLst/>
              <a:cxnLst/>
              <a:rect l="l" t="t" r="r" b="b"/>
              <a:pathLst>
                <a:path w="446365" h="2709333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950" name="TextBox 15"/>
            <p:cNvSpPr txBox="1"/>
            <p:nvPr/>
          </p:nvSpPr>
          <p:spPr>
            <a:xfrm>
              <a:off x="0" y="-38100"/>
              <a:ext cx="44636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5" name="Group 16"/>
          <p:cNvGrpSpPr/>
          <p:nvPr/>
        </p:nvGrpSpPr>
        <p:grpSpPr>
          <a:xfrm>
            <a:off x="10853887" y="786854"/>
            <a:ext cx="1977164" cy="1977164"/>
            <a:chOff x="0" y="0"/>
            <a:chExt cx="812800" cy="812800"/>
          </a:xfrm>
        </p:grpSpPr>
        <p:sp>
          <p:nvSpPr>
            <p:cNvPr id="1048951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99699" y="0"/>
                  </a:moveTo>
                  <a:lnTo>
                    <a:pt x="613101" y="0"/>
                  </a:lnTo>
                  <a:cubicBezTo>
                    <a:pt x="666064" y="0"/>
                    <a:pt x="716859" y="21040"/>
                    <a:pt x="754309" y="58491"/>
                  </a:cubicBezTo>
                  <a:cubicBezTo>
                    <a:pt x="791760" y="95941"/>
                    <a:pt x="812800" y="146736"/>
                    <a:pt x="812800" y="199699"/>
                  </a:cubicBezTo>
                  <a:lnTo>
                    <a:pt x="812800" y="613101"/>
                  </a:lnTo>
                  <a:cubicBezTo>
                    <a:pt x="812800" y="666064"/>
                    <a:pt x="791760" y="716859"/>
                    <a:pt x="754309" y="754309"/>
                  </a:cubicBezTo>
                  <a:cubicBezTo>
                    <a:pt x="716859" y="791760"/>
                    <a:pt x="666064" y="812800"/>
                    <a:pt x="613101" y="812800"/>
                  </a:cubicBezTo>
                  <a:lnTo>
                    <a:pt x="199699" y="812800"/>
                  </a:lnTo>
                  <a:cubicBezTo>
                    <a:pt x="146736" y="812800"/>
                    <a:pt x="95941" y="791760"/>
                    <a:pt x="58491" y="754309"/>
                  </a:cubicBezTo>
                  <a:cubicBezTo>
                    <a:pt x="21040" y="716859"/>
                    <a:pt x="0" y="666064"/>
                    <a:pt x="0" y="613101"/>
                  </a:cubicBezTo>
                  <a:lnTo>
                    <a:pt x="0" y="199699"/>
                  </a:lnTo>
                  <a:cubicBezTo>
                    <a:pt x="0" y="146736"/>
                    <a:pt x="21040" y="95941"/>
                    <a:pt x="58491" y="58491"/>
                  </a:cubicBezTo>
                  <a:cubicBezTo>
                    <a:pt x="95941" y="21040"/>
                    <a:pt x="146736" y="0"/>
                    <a:pt x="199699" y="0"/>
                  </a:cubicBezTo>
                  <a:close/>
                </a:path>
              </a:pathLst>
            </a:custGeom>
            <a:solidFill>
              <a:srgbClr val="0345E4">
                <a:alpha val="29804"/>
              </a:srgbClr>
            </a:solidFill>
          </p:spPr>
        </p:sp>
        <p:sp>
          <p:nvSpPr>
            <p:cNvPr id="1048952" name="TextBox 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48953" name="TextBox 19"/>
          <p:cNvSpPr txBox="1"/>
          <p:nvPr/>
        </p:nvSpPr>
        <p:spPr>
          <a:xfrm>
            <a:off x="1624423" y="3135538"/>
            <a:ext cx="8795646" cy="1523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60"/>
              </a:lnSpc>
            </a:pPr>
            <a:r>
              <a:rPr lang="en-US" sz="104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THANK YOU</a:t>
            </a:r>
          </a:p>
        </p:txBody>
      </p:sp>
      <p:grpSp>
        <p:nvGrpSpPr>
          <p:cNvPr id="156" name="Group 20"/>
          <p:cNvGrpSpPr/>
          <p:nvPr/>
        </p:nvGrpSpPr>
        <p:grpSpPr>
          <a:xfrm>
            <a:off x="8484493" y="9014056"/>
            <a:ext cx="2545888" cy="2545888"/>
            <a:chOff x="0" y="0"/>
            <a:chExt cx="812800" cy="812800"/>
          </a:xfrm>
        </p:grpSpPr>
        <p:sp>
          <p:nvSpPr>
            <p:cNvPr id="1048954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9804"/>
                </a:srgbClr>
              </a:solidFill>
              <a:prstDash val="solid"/>
              <a:miter/>
            </a:ln>
          </p:spPr>
        </p:sp>
        <p:sp>
          <p:nvSpPr>
            <p:cNvPr id="1048955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2"/>
          <p:cNvGrpSpPr/>
          <p:nvPr/>
        </p:nvGrpSpPr>
        <p:grpSpPr>
          <a:xfrm>
            <a:off x="0" y="0"/>
            <a:ext cx="6770594" cy="10287000"/>
            <a:chOff x="0" y="0"/>
            <a:chExt cx="1783202" cy="2709333"/>
          </a:xfrm>
        </p:grpSpPr>
        <p:sp>
          <p:nvSpPr>
            <p:cNvPr id="1048631" name="Freeform 3"/>
            <p:cNvSpPr/>
            <p:nvPr/>
          </p:nvSpPr>
          <p:spPr>
            <a:xfrm>
              <a:off x="0" y="0"/>
              <a:ext cx="1783202" cy="2709333"/>
            </a:xfrm>
            <a:custGeom>
              <a:avLst/>
              <a:gdLst/>
              <a:ahLst/>
              <a:cxnLst/>
              <a:rect l="l" t="t" r="r" b="b"/>
              <a:pathLst>
                <a:path w="1783202" h="2709333">
                  <a:moveTo>
                    <a:pt x="0" y="0"/>
                  </a:moveTo>
                  <a:lnTo>
                    <a:pt x="1783202" y="0"/>
                  </a:lnTo>
                  <a:lnTo>
                    <a:pt x="178320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632" name="TextBox 4"/>
            <p:cNvSpPr txBox="1"/>
            <p:nvPr/>
          </p:nvSpPr>
          <p:spPr>
            <a:xfrm>
              <a:off x="0" y="-38100"/>
              <a:ext cx="178320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48633" name="AutoShape 5"/>
          <p:cNvSpPr/>
          <p:nvPr/>
        </p:nvSpPr>
        <p:spPr>
          <a:xfrm>
            <a:off x="916626" y="1908721"/>
            <a:ext cx="1310100" cy="0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634" name="TextBox 6"/>
          <p:cNvSpPr txBox="1"/>
          <p:nvPr/>
        </p:nvSpPr>
        <p:spPr>
          <a:xfrm>
            <a:off x="643995" y="607128"/>
            <a:ext cx="6126599" cy="888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1" spc="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INTRODUCTION</a:t>
            </a:r>
          </a:p>
        </p:txBody>
      </p:sp>
      <p:grpSp>
        <p:nvGrpSpPr>
          <p:cNvPr id="55" name="Group 7"/>
          <p:cNvGrpSpPr/>
          <p:nvPr/>
        </p:nvGrpSpPr>
        <p:grpSpPr>
          <a:xfrm>
            <a:off x="7357338" y="2374195"/>
            <a:ext cx="732337" cy="732337"/>
            <a:chOff x="0" y="0"/>
            <a:chExt cx="812800" cy="812800"/>
          </a:xfrm>
        </p:grpSpPr>
        <p:sp>
          <p:nvSpPr>
            <p:cNvPr id="1048635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5E4"/>
            </a:solidFill>
            <a:ln cap="sq">
              <a:noFill/>
              <a:prstDash val="solid"/>
              <a:miter/>
            </a:ln>
          </p:spPr>
        </p:sp>
        <p:sp>
          <p:nvSpPr>
            <p:cNvPr id="1048636" name="TextBox 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01</a:t>
              </a:r>
            </a:p>
          </p:txBody>
        </p:sp>
      </p:grpSp>
      <p:sp>
        <p:nvSpPr>
          <p:cNvPr id="1048637" name="TextBox 10"/>
          <p:cNvSpPr txBox="1"/>
          <p:nvPr/>
        </p:nvSpPr>
        <p:spPr>
          <a:xfrm>
            <a:off x="8043906" y="2832314"/>
            <a:ext cx="10009570" cy="2362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720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Seamless Education: </a:t>
            </a: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Ensures smooth online learning.</a:t>
            </a:r>
          </a:p>
          <a:p>
            <a:pPr marL="518160" lvl="1" indent="-259080" algn="just">
              <a:lnSpc>
                <a:spcPts val="3720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Connection: </a:t>
            </a: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Bridges students, teachers, and administrators.</a:t>
            </a:r>
          </a:p>
          <a:p>
            <a:pPr marL="518160" lvl="1" indent="-259080" algn="just">
              <a:lnSpc>
                <a:spcPts val="3720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Centralized Platform:</a:t>
            </a: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Facilitates efficient interaction and management.</a:t>
            </a:r>
          </a:p>
          <a:p>
            <a:pPr marL="0" lvl="0" indent="0" algn="just">
              <a:lnSpc>
                <a:spcPts val="3720"/>
              </a:lnSpc>
            </a:pPr>
            <a:endParaRPr lang="en-US"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8638" name="TextBox 11"/>
          <p:cNvSpPr txBox="1"/>
          <p:nvPr/>
        </p:nvSpPr>
        <p:spPr>
          <a:xfrm>
            <a:off x="8278430" y="2326570"/>
            <a:ext cx="5503645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1">
                <a:solidFill>
                  <a:srgbClr val="0345E4"/>
                </a:solidFill>
                <a:latin typeface="Garet Bold"/>
                <a:ea typeface="Garet Bold"/>
                <a:cs typeface="Garet Bold"/>
                <a:sym typeface="Garet Bold"/>
              </a:rPr>
              <a:t>Purpose:</a:t>
            </a:r>
          </a:p>
        </p:txBody>
      </p:sp>
      <p:grpSp>
        <p:nvGrpSpPr>
          <p:cNvPr id="56" name="Group 12"/>
          <p:cNvGrpSpPr/>
          <p:nvPr/>
        </p:nvGrpSpPr>
        <p:grpSpPr>
          <a:xfrm>
            <a:off x="7357338" y="4769291"/>
            <a:ext cx="732337" cy="732337"/>
            <a:chOff x="0" y="0"/>
            <a:chExt cx="812800" cy="812800"/>
          </a:xfrm>
        </p:grpSpPr>
        <p:sp>
          <p:nvSpPr>
            <p:cNvPr id="1048639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5E4"/>
            </a:solidFill>
            <a:ln cap="sq">
              <a:noFill/>
              <a:prstDash val="solid"/>
              <a:miter/>
            </a:ln>
          </p:spPr>
        </p:sp>
        <p:sp>
          <p:nvSpPr>
            <p:cNvPr id="1048640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02</a:t>
              </a:r>
            </a:p>
          </p:txBody>
        </p:sp>
      </p:grpSp>
      <p:sp>
        <p:nvSpPr>
          <p:cNvPr id="1048641" name="TextBox 15"/>
          <p:cNvSpPr txBox="1"/>
          <p:nvPr/>
        </p:nvSpPr>
        <p:spPr>
          <a:xfrm>
            <a:off x="8043906" y="5416550"/>
            <a:ext cx="9540521" cy="188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720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Students</a:t>
            </a: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Enroll in courses, track progress, earn certificates.</a:t>
            </a:r>
          </a:p>
          <a:p>
            <a:pPr marL="518160" lvl="1" indent="-259080" algn="just">
              <a:lnSpc>
                <a:spcPts val="3720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Teachers:</a:t>
            </a: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Create and manage courses.</a:t>
            </a:r>
          </a:p>
          <a:p>
            <a:pPr marL="518160" lvl="1" indent="-259080" algn="just">
              <a:lnSpc>
                <a:spcPts val="3720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Administrators:</a:t>
            </a: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Oversee platform operations and users.</a:t>
            </a:r>
          </a:p>
          <a:p>
            <a:pPr marL="0" lvl="0" indent="0" algn="just">
              <a:lnSpc>
                <a:spcPts val="3720"/>
              </a:lnSpc>
            </a:pPr>
            <a:endParaRPr lang="en-US"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8642" name="TextBox 16"/>
          <p:cNvSpPr txBox="1"/>
          <p:nvPr/>
        </p:nvSpPr>
        <p:spPr>
          <a:xfrm>
            <a:off x="8278430" y="4908550"/>
            <a:ext cx="5503645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1">
                <a:solidFill>
                  <a:srgbClr val="0345E4"/>
                </a:solidFill>
                <a:latin typeface="Garet Bold"/>
                <a:ea typeface="Garet Bold"/>
                <a:cs typeface="Garet Bold"/>
                <a:sym typeface="Garet Bold"/>
              </a:rPr>
              <a:t>User Roles:</a:t>
            </a:r>
          </a:p>
        </p:txBody>
      </p:sp>
      <p:grpSp>
        <p:nvGrpSpPr>
          <p:cNvPr id="57" name="Group 17"/>
          <p:cNvGrpSpPr/>
          <p:nvPr/>
        </p:nvGrpSpPr>
        <p:grpSpPr>
          <a:xfrm>
            <a:off x="7311569" y="7074127"/>
            <a:ext cx="732337" cy="732337"/>
            <a:chOff x="0" y="0"/>
            <a:chExt cx="812800" cy="812800"/>
          </a:xfrm>
        </p:grpSpPr>
        <p:sp>
          <p:nvSpPr>
            <p:cNvPr id="1048643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5E4"/>
            </a:solidFill>
            <a:ln cap="sq">
              <a:noFill/>
              <a:prstDash val="solid"/>
              <a:miter/>
            </a:ln>
          </p:spPr>
        </p:sp>
        <p:sp>
          <p:nvSpPr>
            <p:cNvPr id="1048644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03</a:t>
              </a:r>
            </a:p>
          </p:txBody>
        </p:sp>
      </p:grpSp>
      <p:grpSp>
        <p:nvGrpSpPr>
          <p:cNvPr id="58" name="Group 20"/>
          <p:cNvGrpSpPr/>
          <p:nvPr/>
        </p:nvGrpSpPr>
        <p:grpSpPr>
          <a:xfrm>
            <a:off x="15989839" y="7570755"/>
            <a:ext cx="4596322" cy="4596322"/>
            <a:chOff x="0" y="0"/>
            <a:chExt cx="812800" cy="812800"/>
          </a:xfrm>
        </p:grpSpPr>
        <p:sp>
          <p:nvSpPr>
            <p:cNvPr id="1048645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id="1048646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48647" name="TextBox 23"/>
          <p:cNvSpPr txBox="1"/>
          <p:nvPr/>
        </p:nvSpPr>
        <p:spPr>
          <a:xfrm>
            <a:off x="8043906" y="7730263"/>
            <a:ext cx="9434347" cy="1889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720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Course Management:</a:t>
            </a: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Creation, updates, and tracking.</a:t>
            </a:r>
          </a:p>
          <a:p>
            <a:pPr marL="518160" lvl="1" indent="-259080" algn="just">
              <a:lnSpc>
                <a:spcPts val="3720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Secure Access:</a:t>
            </a: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User authentication and role-based permissions.</a:t>
            </a:r>
          </a:p>
          <a:p>
            <a:pPr marL="518160" lvl="1" indent="-259080" algn="just">
              <a:lnSpc>
                <a:spcPts val="3720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Payment Processing: </a:t>
            </a: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For enrollment transactions.</a:t>
            </a:r>
          </a:p>
          <a:p>
            <a:pPr marL="0" lvl="0" indent="0" algn="just">
              <a:lnSpc>
                <a:spcPts val="3720"/>
              </a:lnSpc>
            </a:pPr>
            <a:endParaRPr lang="en-US"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8648" name="TextBox 24"/>
          <p:cNvSpPr txBox="1"/>
          <p:nvPr/>
        </p:nvSpPr>
        <p:spPr>
          <a:xfrm>
            <a:off x="8278430" y="7205345"/>
            <a:ext cx="5503645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1">
                <a:solidFill>
                  <a:srgbClr val="0345E4"/>
                </a:solidFill>
                <a:latin typeface="Garet Bold"/>
                <a:ea typeface="Garet Bold"/>
                <a:cs typeface="Garet Bold"/>
                <a:sym typeface="Garet Bold"/>
              </a:rPr>
              <a:t>Core Features:</a:t>
            </a:r>
          </a:p>
        </p:txBody>
      </p:sp>
      <p:grpSp>
        <p:nvGrpSpPr>
          <p:cNvPr id="59" name="Group 25"/>
          <p:cNvGrpSpPr/>
          <p:nvPr/>
        </p:nvGrpSpPr>
        <p:grpSpPr>
          <a:xfrm rot="5400000">
            <a:off x="8278430" y="340111"/>
            <a:ext cx="1479329" cy="1479329"/>
            <a:chOff x="0" y="0"/>
            <a:chExt cx="812800" cy="812800"/>
          </a:xfrm>
        </p:grpSpPr>
        <p:sp>
          <p:nvSpPr>
            <p:cNvPr id="1048649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266903" y="0"/>
                  </a:moveTo>
                  <a:lnTo>
                    <a:pt x="545897" y="0"/>
                  </a:lnTo>
                  <a:cubicBezTo>
                    <a:pt x="693303" y="0"/>
                    <a:pt x="812800" y="119497"/>
                    <a:pt x="812800" y="266903"/>
                  </a:cubicBezTo>
                  <a:lnTo>
                    <a:pt x="812800" y="545897"/>
                  </a:lnTo>
                  <a:cubicBezTo>
                    <a:pt x="812800" y="693303"/>
                    <a:pt x="693303" y="812800"/>
                    <a:pt x="545897" y="812800"/>
                  </a:cubicBezTo>
                  <a:lnTo>
                    <a:pt x="266903" y="812800"/>
                  </a:lnTo>
                  <a:cubicBezTo>
                    <a:pt x="119497" y="812800"/>
                    <a:pt x="0" y="693303"/>
                    <a:pt x="0" y="545897"/>
                  </a:cubicBezTo>
                  <a:lnTo>
                    <a:pt x="0" y="266903"/>
                  </a:lnTo>
                  <a:cubicBezTo>
                    <a:pt x="0" y="119497"/>
                    <a:pt x="119497" y="0"/>
                    <a:pt x="266903" y="0"/>
                  </a:cubicBezTo>
                  <a:close/>
                </a:path>
              </a:pathLst>
            </a:custGeom>
            <a:solidFill>
              <a:srgbClr val="0345E4">
                <a:alpha val="29804"/>
              </a:srgbClr>
            </a:solidFill>
          </p:spPr>
        </p:sp>
        <p:sp>
          <p:nvSpPr>
            <p:cNvPr id="1048650" name="TextBox 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0" name="Group 28"/>
          <p:cNvGrpSpPr/>
          <p:nvPr/>
        </p:nvGrpSpPr>
        <p:grpSpPr>
          <a:xfrm rot="5400000">
            <a:off x="9293368" y="1219358"/>
            <a:ext cx="771724" cy="771724"/>
            <a:chOff x="0" y="0"/>
            <a:chExt cx="812800" cy="812800"/>
          </a:xfrm>
        </p:grpSpPr>
        <p:sp>
          <p:nvSpPr>
            <p:cNvPr id="1048651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345E4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id="1048652" name="TextBox 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1" name="Group 31"/>
          <p:cNvGrpSpPr/>
          <p:nvPr/>
        </p:nvGrpSpPr>
        <p:grpSpPr>
          <a:xfrm rot="5400000">
            <a:off x="5324660" y="9048119"/>
            <a:ext cx="596043" cy="596043"/>
            <a:chOff x="0" y="0"/>
            <a:chExt cx="812800" cy="812800"/>
          </a:xfrm>
        </p:grpSpPr>
        <p:sp>
          <p:nvSpPr>
            <p:cNvPr id="1048653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48654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2" name="Group 34"/>
          <p:cNvGrpSpPr/>
          <p:nvPr/>
        </p:nvGrpSpPr>
        <p:grpSpPr>
          <a:xfrm>
            <a:off x="643995" y="3226192"/>
            <a:ext cx="5089482" cy="6417970"/>
            <a:chOff x="0" y="0"/>
            <a:chExt cx="1340440" cy="1690329"/>
          </a:xfrm>
        </p:grpSpPr>
        <p:sp>
          <p:nvSpPr>
            <p:cNvPr id="1048655" name="Freeform 35"/>
            <p:cNvSpPr/>
            <p:nvPr/>
          </p:nvSpPr>
          <p:spPr>
            <a:xfrm>
              <a:off x="0" y="0"/>
              <a:ext cx="1340440" cy="1690329"/>
            </a:xfrm>
            <a:custGeom>
              <a:avLst/>
              <a:gdLst/>
              <a:ahLst/>
              <a:cxnLst/>
              <a:rect l="l" t="t" r="r" b="b"/>
              <a:pathLst>
                <a:path w="1340440" h="1690329">
                  <a:moveTo>
                    <a:pt x="77579" y="0"/>
                  </a:moveTo>
                  <a:lnTo>
                    <a:pt x="1262861" y="0"/>
                  </a:lnTo>
                  <a:cubicBezTo>
                    <a:pt x="1305707" y="0"/>
                    <a:pt x="1340440" y="34733"/>
                    <a:pt x="1340440" y="77579"/>
                  </a:cubicBezTo>
                  <a:lnTo>
                    <a:pt x="1340440" y="1612750"/>
                  </a:lnTo>
                  <a:cubicBezTo>
                    <a:pt x="1340440" y="1633325"/>
                    <a:pt x="1332266" y="1653058"/>
                    <a:pt x="1317717" y="1667607"/>
                  </a:cubicBezTo>
                  <a:cubicBezTo>
                    <a:pt x="1303169" y="1682156"/>
                    <a:pt x="1283436" y="1690329"/>
                    <a:pt x="1262861" y="1690329"/>
                  </a:cubicBezTo>
                  <a:lnTo>
                    <a:pt x="77579" y="1690329"/>
                  </a:lnTo>
                  <a:cubicBezTo>
                    <a:pt x="34733" y="1690329"/>
                    <a:pt x="0" y="1655596"/>
                    <a:pt x="0" y="1612750"/>
                  </a:cubicBezTo>
                  <a:lnTo>
                    <a:pt x="0" y="77579"/>
                  </a:lnTo>
                  <a:cubicBezTo>
                    <a:pt x="0" y="57004"/>
                    <a:pt x="8173" y="37271"/>
                    <a:pt x="22722" y="22722"/>
                  </a:cubicBezTo>
                  <a:cubicBezTo>
                    <a:pt x="37271" y="8173"/>
                    <a:pt x="57004" y="0"/>
                    <a:pt x="77579" y="0"/>
                  </a:cubicBezTo>
                  <a:close/>
                </a:path>
              </a:pathLst>
            </a:custGeom>
            <a:solidFill>
              <a:srgbClr val="E8ECEC"/>
            </a:solidFill>
          </p:spPr>
        </p:sp>
        <p:sp>
          <p:nvSpPr>
            <p:cNvPr id="1048656" name="TextBox 36"/>
            <p:cNvSpPr txBox="1"/>
            <p:nvPr/>
          </p:nvSpPr>
          <p:spPr>
            <a:xfrm>
              <a:off x="0" y="-38100"/>
              <a:ext cx="1340440" cy="1728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48657" name="TextBox 37"/>
          <p:cNvSpPr txBox="1"/>
          <p:nvPr/>
        </p:nvSpPr>
        <p:spPr>
          <a:xfrm>
            <a:off x="916626" y="5146675"/>
            <a:ext cx="5390128" cy="3443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87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Seamless Learning</a:t>
            </a:r>
          </a:p>
          <a:p>
            <a:pPr marL="539749" lvl="1" indent="-269875" algn="just">
              <a:lnSpc>
                <a:spcPts val="387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User Connection</a:t>
            </a:r>
          </a:p>
          <a:p>
            <a:pPr marL="539749" lvl="1" indent="-269875" algn="just">
              <a:lnSpc>
                <a:spcPts val="387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Flexible Access</a:t>
            </a:r>
          </a:p>
          <a:p>
            <a:pPr marL="539749" lvl="1" indent="-269875" algn="just">
              <a:lnSpc>
                <a:spcPts val="387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Streamlined Management</a:t>
            </a:r>
          </a:p>
          <a:p>
            <a:pPr marL="539749" lvl="1" indent="-269875" algn="just">
              <a:lnSpc>
                <a:spcPts val="387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Secure Platform</a:t>
            </a:r>
          </a:p>
          <a:p>
            <a:pPr marL="539749" lvl="1" indent="-269875" algn="just">
              <a:lnSpc>
                <a:spcPts val="387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Scalability</a:t>
            </a:r>
          </a:p>
          <a:p>
            <a:pPr marL="0" lvl="0" indent="0" algn="just">
              <a:lnSpc>
                <a:spcPts val="3874"/>
              </a:lnSpc>
            </a:pPr>
            <a:endParaRPr lang="en-US" sz="249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8658" name="TextBox 38"/>
          <p:cNvSpPr txBox="1"/>
          <p:nvPr/>
        </p:nvSpPr>
        <p:spPr>
          <a:xfrm>
            <a:off x="1772149" y="4434840"/>
            <a:ext cx="2544211" cy="551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 b="1" spc="62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OBJECTIVE</a:t>
            </a:r>
          </a:p>
        </p:txBody>
      </p:sp>
      <p:grpSp>
        <p:nvGrpSpPr>
          <p:cNvPr id="63" name="Group 39"/>
          <p:cNvGrpSpPr/>
          <p:nvPr/>
        </p:nvGrpSpPr>
        <p:grpSpPr>
          <a:xfrm>
            <a:off x="2226726" y="2000786"/>
            <a:ext cx="2211493" cy="2211493"/>
            <a:chOff x="0" y="0"/>
            <a:chExt cx="812800" cy="812800"/>
          </a:xfrm>
        </p:grpSpPr>
        <p:sp>
          <p:nvSpPr>
            <p:cNvPr id="1048659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660" name="TextBox 4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48661" name="Freeform 42"/>
          <p:cNvSpPr/>
          <p:nvPr/>
        </p:nvSpPr>
        <p:spPr>
          <a:xfrm>
            <a:off x="2381174" y="2318963"/>
            <a:ext cx="1902597" cy="1703024"/>
          </a:xfrm>
          <a:custGeom>
            <a:avLst/>
            <a:gdLst/>
            <a:ahLst/>
            <a:cxnLst/>
            <a:rect l="l" t="t" r="r" b="b"/>
            <a:pathLst>
              <a:path w="1902597" h="1703024">
                <a:moveTo>
                  <a:pt x="0" y="0"/>
                </a:moveTo>
                <a:lnTo>
                  <a:pt x="1902597" y="0"/>
                </a:lnTo>
                <a:lnTo>
                  <a:pt x="1902597" y="1703023"/>
                </a:lnTo>
                <a:lnTo>
                  <a:pt x="0" y="17030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2"/>
          <p:cNvGrpSpPr/>
          <p:nvPr/>
        </p:nvGrpSpPr>
        <p:grpSpPr>
          <a:xfrm>
            <a:off x="0" y="0"/>
            <a:ext cx="18707969" cy="1543194"/>
            <a:chOff x="0" y="0"/>
            <a:chExt cx="4927202" cy="406438"/>
          </a:xfrm>
        </p:grpSpPr>
        <p:sp>
          <p:nvSpPr>
            <p:cNvPr id="1048662" name="Freeform 3"/>
            <p:cNvSpPr/>
            <p:nvPr/>
          </p:nvSpPr>
          <p:spPr>
            <a:xfrm>
              <a:off x="0" y="0"/>
              <a:ext cx="4927202" cy="406438"/>
            </a:xfrm>
            <a:custGeom>
              <a:avLst/>
              <a:gdLst/>
              <a:ahLst/>
              <a:cxnLst/>
              <a:rect l="l" t="t" r="r" b="b"/>
              <a:pathLst>
                <a:path w="4927202" h="406438">
                  <a:moveTo>
                    <a:pt x="0" y="0"/>
                  </a:moveTo>
                  <a:lnTo>
                    <a:pt x="4927202" y="0"/>
                  </a:lnTo>
                  <a:lnTo>
                    <a:pt x="4927202" y="406438"/>
                  </a:lnTo>
                  <a:lnTo>
                    <a:pt x="0" y="406438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663" name="TextBox 4"/>
            <p:cNvSpPr txBox="1"/>
            <p:nvPr/>
          </p:nvSpPr>
          <p:spPr>
            <a:xfrm>
              <a:off x="0" y="-38100"/>
              <a:ext cx="4927202" cy="444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48664" name="Freeform 5"/>
          <p:cNvSpPr/>
          <p:nvPr/>
        </p:nvSpPr>
        <p:spPr>
          <a:xfrm>
            <a:off x="11558561" y="1543194"/>
            <a:ext cx="4447701" cy="5525094"/>
          </a:xfrm>
          <a:custGeom>
            <a:avLst/>
            <a:gdLst/>
            <a:ahLst/>
            <a:cxnLst/>
            <a:rect l="l" t="t" r="r" b="b"/>
            <a:pathLst>
              <a:path w="4447701" h="5525094">
                <a:moveTo>
                  <a:pt x="0" y="0"/>
                </a:moveTo>
                <a:lnTo>
                  <a:pt x="4447701" y="0"/>
                </a:lnTo>
                <a:lnTo>
                  <a:pt x="4447701" y="5525094"/>
                </a:lnTo>
                <a:lnTo>
                  <a:pt x="0" y="55250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665" name="Freeform 6"/>
          <p:cNvSpPr/>
          <p:nvPr/>
        </p:nvSpPr>
        <p:spPr>
          <a:xfrm>
            <a:off x="14687969" y="3690893"/>
            <a:ext cx="3734713" cy="6356958"/>
          </a:xfrm>
          <a:custGeom>
            <a:avLst/>
            <a:gdLst/>
            <a:ahLst/>
            <a:cxnLst/>
            <a:rect l="l" t="t" r="r" b="b"/>
            <a:pathLst>
              <a:path w="3734713" h="6356958">
                <a:moveTo>
                  <a:pt x="0" y="0"/>
                </a:moveTo>
                <a:lnTo>
                  <a:pt x="3734713" y="0"/>
                </a:lnTo>
                <a:lnTo>
                  <a:pt x="373471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666" name="TextBox 7"/>
          <p:cNvSpPr txBox="1"/>
          <p:nvPr/>
        </p:nvSpPr>
        <p:spPr>
          <a:xfrm>
            <a:off x="5785493" y="296934"/>
            <a:ext cx="10769833" cy="888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1" spc="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PROPOSED SOLUTION</a:t>
            </a:r>
          </a:p>
        </p:txBody>
      </p:sp>
      <p:sp>
        <p:nvSpPr>
          <p:cNvPr id="1048667" name="TextBox 8"/>
          <p:cNvSpPr txBox="1"/>
          <p:nvPr/>
        </p:nvSpPr>
        <p:spPr>
          <a:xfrm>
            <a:off x="1106288" y="2829900"/>
            <a:ext cx="9504667" cy="4862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28"/>
              </a:lnSpc>
              <a:spcBef>
                <a:spcPct val="0"/>
              </a:spcBef>
            </a:pPr>
            <a:r>
              <a:rPr lang="en-US" sz="316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proposed solution is an online learning platform that allows administrators to manage courses and enables students to explore, learn, and track their progress. Key features include:</a:t>
            </a:r>
          </a:p>
          <a:p>
            <a:pPr algn="just">
              <a:lnSpc>
                <a:spcPts val="2864"/>
              </a:lnSpc>
              <a:spcBef>
                <a:spcPct val="0"/>
              </a:spcBef>
            </a:pPr>
            <a:endParaRPr lang="en-US" sz="3163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just">
              <a:lnSpc>
                <a:spcPts val="4428"/>
              </a:lnSpc>
              <a:spcBef>
                <a:spcPct val="0"/>
              </a:spcBef>
            </a:pPr>
            <a:r>
              <a:rPr lang="en-US" sz="316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•Secure user authentication and role management.</a:t>
            </a:r>
          </a:p>
          <a:p>
            <a:pPr algn="just">
              <a:lnSpc>
                <a:spcPts val="4428"/>
              </a:lnSpc>
              <a:spcBef>
                <a:spcPct val="0"/>
              </a:spcBef>
            </a:pPr>
            <a:r>
              <a:rPr lang="en-US" sz="316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•Course creation, updating, and deletion by administrators.</a:t>
            </a:r>
          </a:p>
          <a:p>
            <a:pPr algn="just">
              <a:lnSpc>
                <a:spcPts val="4428"/>
              </a:lnSpc>
              <a:spcBef>
                <a:spcPct val="0"/>
              </a:spcBef>
            </a:pPr>
            <a:r>
              <a:rPr lang="en-US" sz="316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•Course browsing and progress tracking for students.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2"/>
          <p:cNvGrpSpPr/>
          <p:nvPr/>
        </p:nvGrpSpPr>
        <p:grpSpPr>
          <a:xfrm>
            <a:off x="0" y="0"/>
            <a:ext cx="9318917" cy="1522592"/>
            <a:chOff x="0" y="0"/>
            <a:chExt cx="2454365" cy="401012"/>
          </a:xfrm>
        </p:grpSpPr>
        <p:sp>
          <p:nvSpPr>
            <p:cNvPr id="1048668" name="Freeform 3"/>
            <p:cNvSpPr/>
            <p:nvPr/>
          </p:nvSpPr>
          <p:spPr>
            <a:xfrm>
              <a:off x="0" y="0"/>
              <a:ext cx="2454365" cy="401012"/>
            </a:xfrm>
            <a:custGeom>
              <a:avLst/>
              <a:gdLst/>
              <a:ahLst/>
              <a:cxnLst/>
              <a:rect l="l" t="t" r="r" b="b"/>
              <a:pathLst>
                <a:path w="2454365" h="401012">
                  <a:moveTo>
                    <a:pt x="0" y="0"/>
                  </a:moveTo>
                  <a:lnTo>
                    <a:pt x="2454365" y="0"/>
                  </a:lnTo>
                  <a:lnTo>
                    <a:pt x="2454365" y="401012"/>
                  </a:lnTo>
                  <a:lnTo>
                    <a:pt x="0" y="401012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669" name="TextBox 4"/>
            <p:cNvSpPr txBox="1"/>
            <p:nvPr/>
          </p:nvSpPr>
          <p:spPr>
            <a:xfrm>
              <a:off x="0" y="-38100"/>
              <a:ext cx="2454365" cy="4391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8" name="Group 5"/>
          <p:cNvGrpSpPr/>
          <p:nvPr/>
        </p:nvGrpSpPr>
        <p:grpSpPr>
          <a:xfrm>
            <a:off x="307439" y="2710015"/>
            <a:ext cx="7837995" cy="964974"/>
            <a:chOff x="0" y="0"/>
            <a:chExt cx="2064328" cy="254149"/>
          </a:xfrm>
        </p:grpSpPr>
        <p:sp>
          <p:nvSpPr>
            <p:cNvPr id="1048670" name="Freeform 6"/>
            <p:cNvSpPr/>
            <p:nvPr/>
          </p:nvSpPr>
          <p:spPr>
            <a:xfrm>
              <a:off x="0" y="0"/>
              <a:ext cx="2064328" cy="254149"/>
            </a:xfrm>
            <a:custGeom>
              <a:avLst/>
              <a:gdLst/>
              <a:ahLst/>
              <a:cxnLst/>
              <a:rect l="l" t="t" r="r" b="b"/>
              <a:pathLst>
                <a:path w="2064328" h="254149">
                  <a:moveTo>
                    <a:pt x="50375" y="0"/>
                  </a:moveTo>
                  <a:lnTo>
                    <a:pt x="2013953" y="0"/>
                  </a:lnTo>
                  <a:cubicBezTo>
                    <a:pt x="2041774" y="0"/>
                    <a:pt x="2064328" y="22554"/>
                    <a:pt x="2064328" y="50375"/>
                  </a:cubicBezTo>
                  <a:lnTo>
                    <a:pt x="2064328" y="203775"/>
                  </a:lnTo>
                  <a:cubicBezTo>
                    <a:pt x="2064328" y="231596"/>
                    <a:pt x="2041774" y="254149"/>
                    <a:pt x="2013953" y="254149"/>
                  </a:cubicBezTo>
                  <a:lnTo>
                    <a:pt x="50375" y="254149"/>
                  </a:lnTo>
                  <a:cubicBezTo>
                    <a:pt x="22554" y="254149"/>
                    <a:pt x="0" y="231596"/>
                    <a:pt x="0" y="203775"/>
                  </a:cubicBezTo>
                  <a:lnTo>
                    <a:pt x="0" y="50375"/>
                  </a:lnTo>
                  <a:cubicBezTo>
                    <a:pt x="0" y="22554"/>
                    <a:pt x="22554" y="0"/>
                    <a:pt x="50375" y="0"/>
                  </a:cubicBezTo>
                  <a:close/>
                </a:path>
              </a:pathLst>
            </a:custGeom>
            <a:solidFill>
              <a:srgbClr val="E8ECEC"/>
            </a:solidFill>
          </p:spPr>
        </p:sp>
        <p:sp>
          <p:nvSpPr>
            <p:cNvPr id="1048671" name="TextBox 7"/>
            <p:cNvSpPr txBox="1"/>
            <p:nvPr/>
          </p:nvSpPr>
          <p:spPr>
            <a:xfrm>
              <a:off x="0" y="-38100"/>
              <a:ext cx="2064328" cy="2922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48672" name="Freeform 8"/>
          <p:cNvSpPr/>
          <p:nvPr/>
        </p:nvSpPr>
        <p:spPr>
          <a:xfrm>
            <a:off x="9416305" y="1090497"/>
            <a:ext cx="2201003" cy="2201003"/>
          </a:xfrm>
          <a:custGeom>
            <a:avLst/>
            <a:gdLst/>
            <a:ahLst/>
            <a:cxnLst/>
            <a:rect l="l" t="t" r="r" b="b"/>
            <a:pathLst>
              <a:path w="2201003" h="2201003">
                <a:moveTo>
                  <a:pt x="0" y="0"/>
                </a:moveTo>
                <a:lnTo>
                  <a:pt x="2201003" y="0"/>
                </a:lnTo>
                <a:lnTo>
                  <a:pt x="2201003" y="2201003"/>
                </a:lnTo>
                <a:lnTo>
                  <a:pt x="0" y="22010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673" name="Freeform 9"/>
          <p:cNvSpPr/>
          <p:nvPr/>
        </p:nvSpPr>
        <p:spPr>
          <a:xfrm>
            <a:off x="12309629" y="1205156"/>
            <a:ext cx="1848091" cy="1848091"/>
          </a:xfrm>
          <a:custGeom>
            <a:avLst/>
            <a:gdLst/>
            <a:ahLst/>
            <a:cxnLst/>
            <a:rect l="l" t="t" r="r" b="b"/>
            <a:pathLst>
              <a:path w="1848091" h="1848091">
                <a:moveTo>
                  <a:pt x="0" y="0"/>
                </a:moveTo>
                <a:lnTo>
                  <a:pt x="1848091" y="0"/>
                </a:lnTo>
                <a:lnTo>
                  <a:pt x="1848091" y="1848091"/>
                </a:lnTo>
                <a:lnTo>
                  <a:pt x="0" y="18480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674" name="Freeform 10"/>
          <p:cNvSpPr/>
          <p:nvPr/>
        </p:nvSpPr>
        <p:spPr>
          <a:xfrm>
            <a:off x="15317079" y="1090497"/>
            <a:ext cx="2362697" cy="2362697"/>
          </a:xfrm>
          <a:custGeom>
            <a:avLst/>
            <a:gdLst/>
            <a:ahLst/>
            <a:cxnLst/>
            <a:rect l="l" t="t" r="r" b="b"/>
            <a:pathLst>
              <a:path w="2362697" h="2362697">
                <a:moveTo>
                  <a:pt x="0" y="0"/>
                </a:moveTo>
                <a:lnTo>
                  <a:pt x="2362697" y="0"/>
                </a:lnTo>
                <a:lnTo>
                  <a:pt x="2362697" y="2362698"/>
                </a:lnTo>
                <a:lnTo>
                  <a:pt x="0" y="23626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675" name="Freeform 11"/>
          <p:cNvSpPr/>
          <p:nvPr/>
        </p:nvSpPr>
        <p:spPr>
          <a:xfrm>
            <a:off x="8548750" y="7261440"/>
            <a:ext cx="1996860" cy="1996860"/>
          </a:xfrm>
          <a:custGeom>
            <a:avLst/>
            <a:gdLst/>
            <a:ahLst/>
            <a:cxnLst/>
            <a:rect l="l" t="t" r="r" b="b"/>
            <a:pathLst>
              <a:path w="1996860" h="1996860">
                <a:moveTo>
                  <a:pt x="0" y="0"/>
                </a:moveTo>
                <a:lnTo>
                  <a:pt x="1996860" y="0"/>
                </a:lnTo>
                <a:lnTo>
                  <a:pt x="1996860" y="1996860"/>
                </a:lnTo>
                <a:lnTo>
                  <a:pt x="0" y="19968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48676" name="Freeform 12"/>
          <p:cNvSpPr/>
          <p:nvPr/>
        </p:nvSpPr>
        <p:spPr>
          <a:xfrm>
            <a:off x="10142294" y="3962397"/>
            <a:ext cx="1672408" cy="1672408"/>
          </a:xfrm>
          <a:custGeom>
            <a:avLst/>
            <a:gdLst/>
            <a:ahLst/>
            <a:cxnLst/>
            <a:rect l="l" t="t" r="r" b="b"/>
            <a:pathLst>
              <a:path w="1672408" h="1672408">
                <a:moveTo>
                  <a:pt x="0" y="0"/>
                </a:moveTo>
                <a:lnTo>
                  <a:pt x="1672409" y="0"/>
                </a:lnTo>
                <a:lnTo>
                  <a:pt x="1672409" y="1672408"/>
                </a:lnTo>
                <a:lnTo>
                  <a:pt x="0" y="16724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48677" name="Freeform 13"/>
          <p:cNvSpPr/>
          <p:nvPr/>
        </p:nvSpPr>
        <p:spPr>
          <a:xfrm rot="50320">
            <a:off x="12596056" y="3910712"/>
            <a:ext cx="1724613" cy="1724613"/>
          </a:xfrm>
          <a:custGeom>
            <a:avLst/>
            <a:gdLst/>
            <a:ahLst/>
            <a:cxnLst/>
            <a:rect l="l" t="t" r="r" b="b"/>
            <a:pathLst>
              <a:path w="1724613" h="1724613">
                <a:moveTo>
                  <a:pt x="0" y="0"/>
                </a:moveTo>
                <a:lnTo>
                  <a:pt x="1724613" y="0"/>
                </a:lnTo>
                <a:lnTo>
                  <a:pt x="1724613" y="1724613"/>
                </a:lnTo>
                <a:lnTo>
                  <a:pt x="0" y="17246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48678" name="Freeform 14"/>
          <p:cNvSpPr/>
          <p:nvPr/>
        </p:nvSpPr>
        <p:spPr>
          <a:xfrm>
            <a:off x="15354015" y="4045448"/>
            <a:ext cx="1589358" cy="1589358"/>
          </a:xfrm>
          <a:custGeom>
            <a:avLst/>
            <a:gdLst/>
            <a:ahLst/>
            <a:cxnLst/>
            <a:rect l="l" t="t" r="r" b="b"/>
            <a:pathLst>
              <a:path w="1589358" h="1589358">
                <a:moveTo>
                  <a:pt x="0" y="0"/>
                </a:moveTo>
                <a:lnTo>
                  <a:pt x="1589357" y="0"/>
                </a:lnTo>
                <a:lnTo>
                  <a:pt x="1589357" y="1589357"/>
                </a:lnTo>
                <a:lnTo>
                  <a:pt x="0" y="15893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48679" name="AutoShape 15"/>
          <p:cNvSpPr/>
          <p:nvPr/>
        </p:nvSpPr>
        <p:spPr>
          <a:xfrm flipH="1">
            <a:off x="11728980" y="3192502"/>
            <a:ext cx="1064047" cy="120577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48680" name="AutoShape 16"/>
          <p:cNvSpPr/>
          <p:nvPr/>
        </p:nvSpPr>
        <p:spPr>
          <a:xfrm>
            <a:off x="13393286" y="3107354"/>
            <a:ext cx="77698" cy="8034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48681" name="AutoShape 17"/>
          <p:cNvSpPr/>
          <p:nvPr/>
        </p:nvSpPr>
        <p:spPr>
          <a:xfrm>
            <a:off x="14071238" y="3121436"/>
            <a:ext cx="1137121" cy="113712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48682" name="TextBox 18"/>
          <p:cNvSpPr txBox="1"/>
          <p:nvPr/>
        </p:nvSpPr>
        <p:spPr>
          <a:xfrm>
            <a:off x="10142294" y="5596705"/>
            <a:ext cx="1672408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STUDENT</a:t>
            </a:r>
          </a:p>
        </p:txBody>
      </p:sp>
      <p:sp>
        <p:nvSpPr>
          <p:cNvPr id="1048683" name="AutoShape 19"/>
          <p:cNvSpPr/>
          <p:nvPr/>
        </p:nvSpPr>
        <p:spPr>
          <a:xfrm flipH="1">
            <a:off x="9798097" y="5932525"/>
            <a:ext cx="1064047" cy="120577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48684" name="Freeform 20"/>
          <p:cNvSpPr/>
          <p:nvPr/>
        </p:nvSpPr>
        <p:spPr>
          <a:xfrm>
            <a:off x="11574866" y="7683518"/>
            <a:ext cx="2764300" cy="884576"/>
          </a:xfrm>
          <a:custGeom>
            <a:avLst/>
            <a:gdLst/>
            <a:ahLst/>
            <a:cxnLst/>
            <a:rect l="l" t="t" r="r" b="b"/>
            <a:pathLst>
              <a:path w="2764300" h="884576">
                <a:moveTo>
                  <a:pt x="0" y="0"/>
                </a:moveTo>
                <a:lnTo>
                  <a:pt x="2764300" y="0"/>
                </a:lnTo>
                <a:lnTo>
                  <a:pt x="2764300" y="884577"/>
                </a:lnTo>
                <a:lnTo>
                  <a:pt x="0" y="8845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48685" name="AutoShape 21"/>
          <p:cNvSpPr/>
          <p:nvPr/>
        </p:nvSpPr>
        <p:spPr>
          <a:xfrm>
            <a:off x="13387410" y="6178741"/>
            <a:ext cx="0" cy="100747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48686" name="Freeform 22"/>
          <p:cNvSpPr/>
          <p:nvPr/>
        </p:nvSpPr>
        <p:spPr>
          <a:xfrm>
            <a:off x="15595954" y="7394050"/>
            <a:ext cx="1978932" cy="1165096"/>
          </a:xfrm>
          <a:custGeom>
            <a:avLst/>
            <a:gdLst/>
            <a:ahLst/>
            <a:cxnLst/>
            <a:rect l="l" t="t" r="r" b="b"/>
            <a:pathLst>
              <a:path w="1978932" h="1165096">
                <a:moveTo>
                  <a:pt x="0" y="0"/>
                </a:moveTo>
                <a:lnTo>
                  <a:pt x="1978933" y="0"/>
                </a:lnTo>
                <a:lnTo>
                  <a:pt x="1978933" y="1165097"/>
                </a:lnTo>
                <a:lnTo>
                  <a:pt x="0" y="11650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48687" name="AutoShape 23"/>
          <p:cNvSpPr/>
          <p:nvPr/>
        </p:nvSpPr>
        <p:spPr>
          <a:xfrm>
            <a:off x="16396266" y="6160412"/>
            <a:ext cx="340208" cy="94829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48688" name="Freeform 24"/>
          <p:cNvSpPr/>
          <p:nvPr/>
        </p:nvSpPr>
        <p:spPr>
          <a:xfrm>
            <a:off x="6008048" y="1624367"/>
            <a:ext cx="983874" cy="983874"/>
          </a:xfrm>
          <a:custGeom>
            <a:avLst/>
            <a:gdLst/>
            <a:ahLst/>
            <a:cxnLst/>
            <a:rect l="l" t="t" r="r" b="b"/>
            <a:pathLst>
              <a:path w="983874" h="983874">
                <a:moveTo>
                  <a:pt x="0" y="0"/>
                </a:moveTo>
                <a:lnTo>
                  <a:pt x="983874" y="0"/>
                </a:lnTo>
                <a:lnTo>
                  <a:pt x="983874" y="983873"/>
                </a:lnTo>
                <a:lnTo>
                  <a:pt x="0" y="98387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048689" name="Freeform 25"/>
          <p:cNvSpPr/>
          <p:nvPr/>
        </p:nvSpPr>
        <p:spPr>
          <a:xfrm>
            <a:off x="6991922" y="1754873"/>
            <a:ext cx="1863066" cy="697686"/>
          </a:xfrm>
          <a:custGeom>
            <a:avLst/>
            <a:gdLst/>
            <a:ahLst/>
            <a:cxnLst/>
            <a:rect l="l" t="t" r="r" b="b"/>
            <a:pathLst>
              <a:path w="1863066" h="697686">
                <a:moveTo>
                  <a:pt x="0" y="0"/>
                </a:moveTo>
                <a:lnTo>
                  <a:pt x="1863066" y="0"/>
                </a:lnTo>
                <a:lnTo>
                  <a:pt x="1863066" y="697686"/>
                </a:lnTo>
                <a:lnTo>
                  <a:pt x="0" y="69768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r="-236613"/>
            </a:stretch>
          </a:blipFill>
        </p:spPr>
      </p:sp>
      <p:grpSp>
        <p:nvGrpSpPr>
          <p:cNvPr id="69" name="Group 26"/>
          <p:cNvGrpSpPr/>
          <p:nvPr/>
        </p:nvGrpSpPr>
        <p:grpSpPr>
          <a:xfrm>
            <a:off x="174917" y="4798601"/>
            <a:ext cx="8948202" cy="1121319"/>
            <a:chOff x="0" y="0"/>
            <a:chExt cx="2356728" cy="295327"/>
          </a:xfrm>
        </p:grpSpPr>
        <p:sp>
          <p:nvSpPr>
            <p:cNvPr id="1048690" name="Freeform 27"/>
            <p:cNvSpPr/>
            <p:nvPr/>
          </p:nvSpPr>
          <p:spPr>
            <a:xfrm>
              <a:off x="0" y="0"/>
              <a:ext cx="2356728" cy="295327"/>
            </a:xfrm>
            <a:custGeom>
              <a:avLst/>
              <a:gdLst/>
              <a:ahLst/>
              <a:cxnLst/>
              <a:rect l="l" t="t" r="r" b="b"/>
              <a:pathLst>
                <a:path w="2356728" h="295327">
                  <a:moveTo>
                    <a:pt x="44125" y="0"/>
                  </a:moveTo>
                  <a:lnTo>
                    <a:pt x="2312603" y="0"/>
                  </a:lnTo>
                  <a:cubicBezTo>
                    <a:pt x="2336973" y="0"/>
                    <a:pt x="2356728" y="19755"/>
                    <a:pt x="2356728" y="44125"/>
                  </a:cubicBezTo>
                  <a:lnTo>
                    <a:pt x="2356728" y="251202"/>
                  </a:lnTo>
                  <a:cubicBezTo>
                    <a:pt x="2356728" y="262905"/>
                    <a:pt x="2352079" y="274128"/>
                    <a:pt x="2343804" y="282403"/>
                  </a:cubicBezTo>
                  <a:cubicBezTo>
                    <a:pt x="2335529" y="290678"/>
                    <a:pt x="2324306" y="295327"/>
                    <a:pt x="2312603" y="295327"/>
                  </a:cubicBezTo>
                  <a:lnTo>
                    <a:pt x="44125" y="295327"/>
                  </a:lnTo>
                  <a:cubicBezTo>
                    <a:pt x="32422" y="295327"/>
                    <a:pt x="21199" y="290678"/>
                    <a:pt x="12924" y="282403"/>
                  </a:cubicBezTo>
                  <a:cubicBezTo>
                    <a:pt x="4649" y="274128"/>
                    <a:pt x="0" y="262905"/>
                    <a:pt x="0" y="251202"/>
                  </a:cubicBezTo>
                  <a:lnTo>
                    <a:pt x="0" y="44125"/>
                  </a:lnTo>
                  <a:cubicBezTo>
                    <a:pt x="0" y="32422"/>
                    <a:pt x="4649" y="21199"/>
                    <a:pt x="12924" y="12924"/>
                  </a:cubicBezTo>
                  <a:cubicBezTo>
                    <a:pt x="21199" y="4649"/>
                    <a:pt x="32422" y="0"/>
                    <a:pt x="44125" y="0"/>
                  </a:cubicBezTo>
                  <a:close/>
                </a:path>
              </a:pathLst>
            </a:custGeom>
            <a:solidFill>
              <a:srgbClr val="E8ECEC"/>
            </a:solidFill>
          </p:spPr>
        </p:sp>
        <p:sp>
          <p:nvSpPr>
            <p:cNvPr id="1048691" name="TextBox 28"/>
            <p:cNvSpPr txBox="1"/>
            <p:nvPr/>
          </p:nvSpPr>
          <p:spPr>
            <a:xfrm>
              <a:off x="0" y="-38100"/>
              <a:ext cx="2356728" cy="333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48692" name="Freeform 29"/>
          <p:cNvSpPr/>
          <p:nvPr/>
        </p:nvSpPr>
        <p:spPr>
          <a:xfrm>
            <a:off x="5672982" y="3769671"/>
            <a:ext cx="1318940" cy="934249"/>
          </a:xfrm>
          <a:custGeom>
            <a:avLst/>
            <a:gdLst/>
            <a:ahLst/>
            <a:cxnLst/>
            <a:rect l="l" t="t" r="r" b="b"/>
            <a:pathLst>
              <a:path w="1318940" h="934249">
                <a:moveTo>
                  <a:pt x="0" y="0"/>
                </a:moveTo>
                <a:lnTo>
                  <a:pt x="1318940" y="0"/>
                </a:lnTo>
                <a:lnTo>
                  <a:pt x="1318940" y="934249"/>
                </a:lnTo>
                <a:lnTo>
                  <a:pt x="0" y="93424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048693" name="Freeform 30"/>
          <p:cNvSpPr/>
          <p:nvPr/>
        </p:nvSpPr>
        <p:spPr>
          <a:xfrm>
            <a:off x="5808156" y="6087111"/>
            <a:ext cx="1003857" cy="1003857"/>
          </a:xfrm>
          <a:custGeom>
            <a:avLst/>
            <a:gdLst/>
            <a:ahLst/>
            <a:cxnLst/>
            <a:rect l="l" t="t" r="r" b="b"/>
            <a:pathLst>
              <a:path w="1003857" h="1003857">
                <a:moveTo>
                  <a:pt x="0" y="0"/>
                </a:moveTo>
                <a:lnTo>
                  <a:pt x="1003857" y="0"/>
                </a:lnTo>
                <a:lnTo>
                  <a:pt x="1003857" y="1003857"/>
                </a:lnTo>
                <a:lnTo>
                  <a:pt x="0" y="100385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048694" name="TextBox 31"/>
          <p:cNvSpPr txBox="1"/>
          <p:nvPr/>
        </p:nvSpPr>
        <p:spPr>
          <a:xfrm>
            <a:off x="812917" y="287580"/>
            <a:ext cx="8331083" cy="888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1" spc="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SYSTEM ARCHITECTURE</a:t>
            </a:r>
          </a:p>
        </p:txBody>
      </p:sp>
      <p:sp>
        <p:nvSpPr>
          <p:cNvPr id="1048695" name="TextBox 32"/>
          <p:cNvSpPr txBox="1"/>
          <p:nvPr/>
        </p:nvSpPr>
        <p:spPr>
          <a:xfrm>
            <a:off x="12666758" y="5596705"/>
            <a:ext cx="1672408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TEACHER</a:t>
            </a:r>
          </a:p>
        </p:txBody>
      </p:sp>
      <p:sp>
        <p:nvSpPr>
          <p:cNvPr id="1048696" name="TextBox 33"/>
          <p:cNvSpPr txBox="1"/>
          <p:nvPr/>
        </p:nvSpPr>
        <p:spPr>
          <a:xfrm>
            <a:off x="15351110" y="5596705"/>
            <a:ext cx="1672408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ADMIN</a:t>
            </a:r>
          </a:p>
        </p:txBody>
      </p:sp>
      <p:sp>
        <p:nvSpPr>
          <p:cNvPr id="1048697" name="TextBox 34"/>
          <p:cNvSpPr txBox="1"/>
          <p:nvPr/>
        </p:nvSpPr>
        <p:spPr>
          <a:xfrm>
            <a:off x="11574866" y="8968145"/>
            <a:ext cx="235279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CREATE COURSES</a:t>
            </a:r>
          </a:p>
        </p:txBody>
      </p:sp>
      <p:sp>
        <p:nvSpPr>
          <p:cNvPr id="1048698" name="TextBox 35"/>
          <p:cNvSpPr txBox="1"/>
          <p:nvPr/>
        </p:nvSpPr>
        <p:spPr>
          <a:xfrm>
            <a:off x="8393052" y="9110702"/>
            <a:ext cx="2308256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ENROLL COURSE</a:t>
            </a:r>
          </a:p>
        </p:txBody>
      </p:sp>
      <p:sp>
        <p:nvSpPr>
          <p:cNvPr id="1048699" name="TextBox 36"/>
          <p:cNvSpPr txBox="1"/>
          <p:nvPr/>
        </p:nvSpPr>
        <p:spPr>
          <a:xfrm>
            <a:off x="15159227" y="8910955"/>
            <a:ext cx="2852386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MANAGE COURSES FOR ENROLLED STUDENT</a:t>
            </a:r>
          </a:p>
        </p:txBody>
      </p:sp>
      <p:sp>
        <p:nvSpPr>
          <p:cNvPr id="1048700" name="TextBox 37"/>
          <p:cNvSpPr txBox="1"/>
          <p:nvPr/>
        </p:nvSpPr>
        <p:spPr>
          <a:xfrm>
            <a:off x="2149927" y="1918948"/>
            <a:ext cx="3858121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 spc="7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FRONTEND</a:t>
            </a:r>
          </a:p>
        </p:txBody>
      </p:sp>
      <p:sp>
        <p:nvSpPr>
          <p:cNvPr id="1048701" name="TextBox 38"/>
          <p:cNvSpPr txBox="1"/>
          <p:nvPr/>
        </p:nvSpPr>
        <p:spPr>
          <a:xfrm>
            <a:off x="732667" y="2921728"/>
            <a:ext cx="6987540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•Built with React for a dynamic user interface</a:t>
            </a:r>
          </a:p>
        </p:txBody>
      </p:sp>
      <p:sp>
        <p:nvSpPr>
          <p:cNvPr id="1048702" name="TextBox 39"/>
          <p:cNvSpPr txBox="1"/>
          <p:nvPr/>
        </p:nvSpPr>
        <p:spPr>
          <a:xfrm>
            <a:off x="2149927" y="3895722"/>
            <a:ext cx="3858121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 spc="7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BACKEND</a:t>
            </a:r>
          </a:p>
        </p:txBody>
      </p:sp>
      <p:sp>
        <p:nvSpPr>
          <p:cNvPr id="1048703" name="TextBox 40"/>
          <p:cNvSpPr txBox="1"/>
          <p:nvPr/>
        </p:nvSpPr>
        <p:spPr>
          <a:xfrm>
            <a:off x="174917" y="5086350"/>
            <a:ext cx="9144000" cy="905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•Node.js  for server-side logic and API endpoints.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endParaRPr lang="en-US" sz="2599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8704" name="TextBox 41"/>
          <p:cNvSpPr txBox="1"/>
          <p:nvPr/>
        </p:nvSpPr>
        <p:spPr>
          <a:xfrm>
            <a:off x="2149927" y="6210936"/>
            <a:ext cx="3858121" cy="62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 spc="7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DATABASE</a:t>
            </a:r>
          </a:p>
        </p:txBody>
      </p:sp>
      <p:grpSp>
        <p:nvGrpSpPr>
          <p:cNvPr id="70" name="Group 42"/>
          <p:cNvGrpSpPr/>
          <p:nvPr/>
        </p:nvGrpSpPr>
        <p:grpSpPr>
          <a:xfrm>
            <a:off x="307439" y="7090968"/>
            <a:ext cx="7837995" cy="964974"/>
            <a:chOff x="0" y="0"/>
            <a:chExt cx="2064328" cy="254149"/>
          </a:xfrm>
        </p:grpSpPr>
        <p:sp>
          <p:nvSpPr>
            <p:cNvPr id="1048705" name="Freeform 43"/>
            <p:cNvSpPr/>
            <p:nvPr/>
          </p:nvSpPr>
          <p:spPr>
            <a:xfrm>
              <a:off x="0" y="0"/>
              <a:ext cx="2064328" cy="254149"/>
            </a:xfrm>
            <a:custGeom>
              <a:avLst/>
              <a:gdLst/>
              <a:ahLst/>
              <a:cxnLst/>
              <a:rect l="l" t="t" r="r" b="b"/>
              <a:pathLst>
                <a:path w="2064328" h="254149">
                  <a:moveTo>
                    <a:pt x="50375" y="0"/>
                  </a:moveTo>
                  <a:lnTo>
                    <a:pt x="2013953" y="0"/>
                  </a:lnTo>
                  <a:cubicBezTo>
                    <a:pt x="2041774" y="0"/>
                    <a:pt x="2064328" y="22554"/>
                    <a:pt x="2064328" y="50375"/>
                  </a:cubicBezTo>
                  <a:lnTo>
                    <a:pt x="2064328" y="203775"/>
                  </a:lnTo>
                  <a:cubicBezTo>
                    <a:pt x="2064328" y="231596"/>
                    <a:pt x="2041774" y="254149"/>
                    <a:pt x="2013953" y="254149"/>
                  </a:cubicBezTo>
                  <a:lnTo>
                    <a:pt x="50375" y="254149"/>
                  </a:lnTo>
                  <a:cubicBezTo>
                    <a:pt x="22554" y="254149"/>
                    <a:pt x="0" y="231596"/>
                    <a:pt x="0" y="203775"/>
                  </a:cubicBezTo>
                  <a:lnTo>
                    <a:pt x="0" y="50375"/>
                  </a:lnTo>
                  <a:cubicBezTo>
                    <a:pt x="0" y="22554"/>
                    <a:pt x="22554" y="0"/>
                    <a:pt x="50375" y="0"/>
                  </a:cubicBezTo>
                  <a:close/>
                </a:path>
              </a:pathLst>
            </a:custGeom>
            <a:solidFill>
              <a:srgbClr val="E8ECEC"/>
            </a:solidFill>
          </p:spPr>
        </p:sp>
        <p:sp>
          <p:nvSpPr>
            <p:cNvPr id="1048706" name="TextBox 44"/>
            <p:cNvSpPr txBox="1"/>
            <p:nvPr/>
          </p:nvSpPr>
          <p:spPr>
            <a:xfrm>
              <a:off x="0" y="-38100"/>
              <a:ext cx="2064328" cy="2922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48707" name="TextBox 45"/>
          <p:cNvSpPr txBox="1"/>
          <p:nvPr/>
        </p:nvSpPr>
        <p:spPr>
          <a:xfrm>
            <a:off x="1028700" y="7354359"/>
            <a:ext cx="6294120" cy="905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•MongoDB for robust data management.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endParaRPr lang="en-US" sz="2599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8708" name="TextBox 46"/>
          <p:cNvSpPr txBox="1"/>
          <p:nvPr/>
        </p:nvSpPr>
        <p:spPr>
          <a:xfrm>
            <a:off x="2149927" y="8094041"/>
            <a:ext cx="4360050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 spc="7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AUTHENTICATION</a:t>
            </a:r>
          </a:p>
        </p:txBody>
      </p:sp>
      <p:grpSp>
        <p:nvGrpSpPr>
          <p:cNvPr id="71" name="Group 47"/>
          <p:cNvGrpSpPr/>
          <p:nvPr/>
        </p:nvGrpSpPr>
        <p:grpSpPr>
          <a:xfrm>
            <a:off x="256762" y="8731443"/>
            <a:ext cx="7666693" cy="1080243"/>
            <a:chOff x="0" y="0"/>
            <a:chExt cx="2019211" cy="284508"/>
          </a:xfrm>
        </p:grpSpPr>
        <p:sp>
          <p:nvSpPr>
            <p:cNvPr id="1048709" name="Freeform 48"/>
            <p:cNvSpPr/>
            <p:nvPr/>
          </p:nvSpPr>
          <p:spPr>
            <a:xfrm>
              <a:off x="0" y="0"/>
              <a:ext cx="2019211" cy="284508"/>
            </a:xfrm>
            <a:custGeom>
              <a:avLst/>
              <a:gdLst/>
              <a:ahLst/>
              <a:cxnLst/>
              <a:rect l="l" t="t" r="r" b="b"/>
              <a:pathLst>
                <a:path w="2019211" h="284508">
                  <a:moveTo>
                    <a:pt x="51500" y="0"/>
                  </a:moveTo>
                  <a:lnTo>
                    <a:pt x="1967711" y="0"/>
                  </a:lnTo>
                  <a:cubicBezTo>
                    <a:pt x="1996154" y="0"/>
                    <a:pt x="2019211" y="23058"/>
                    <a:pt x="2019211" y="51500"/>
                  </a:cubicBezTo>
                  <a:lnTo>
                    <a:pt x="2019211" y="233008"/>
                  </a:lnTo>
                  <a:cubicBezTo>
                    <a:pt x="2019211" y="261451"/>
                    <a:pt x="1996154" y="284508"/>
                    <a:pt x="1967711" y="284508"/>
                  </a:cubicBezTo>
                  <a:lnTo>
                    <a:pt x="51500" y="284508"/>
                  </a:lnTo>
                  <a:cubicBezTo>
                    <a:pt x="23058" y="284508"/>
                    <a:pt x="0" y="261451"/>
                    <a:pt x="0" y="233008"/>
                  </a:cubicBezTo>
                  <a:lnTo>
                    <a:pt x="0" y="51500"/>
                  </a:lnTo>
                  <a:cubicBezTo>
                    <a:pt x="0" y="23058"/>
                    <a:pt x="23058" y="0"/>
                    <a:pt x="51500" y="0"/>
                  </a:cubicBezTo>
                  <a:close/>
                </a:path>
              </a:pathLst>
            </a:custGeom>
            <a:solidFill>
              <a:srgbClr val="E8ECEC"/>
            </a:solidFill>
          </p:spPr>
        </p:sp>
        <p:sp>
          <p:nvSpPr>
            <p:cNvPr id="1048710" name="TextBox 49"/>
            <p:cNvSpPr txBox="1"/>
            <p:nvPr/>
          </p:nvSpPr>
          <p:spPr>
            <a:xfrm>
              <a:off x="0" y="-38100"/>
              <a:ext cx="2019211" cy="3226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48711" name="TextBox 50"/>
          <p:cNvSpPr txBox="1"/>
          <p:nvPr/>
        </p:nvSpPr>
        <p:spPr>
          <a:xfrm>
            <a:off x="96772" y="8843341"/>
            <a:ext cx="7997985" cy="88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•JWT (JSON Web Tokens) for secure user authentication.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8712" name="AutoShape 51"/>
          <p:cNvSpPr/>
          <p:nvPr/>
        </p:nvSpPr>
        <p:spPr>
          <a:xfrm>
            <a:off x="11192282" y="2190999"/>
            <a:ext cx="14377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48713" name="AutoShape 52"/>
          <p:cNvSpPr/>
          <p:nvPr/>
        </p:nvSpPr>
        <p:spPr>
          <a:xfrm>
            <a:off x="14071238" y="2210049"/>
            <a:ext cx="14377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2"/>
          <p:cNvGrpSpPr/>
          <p:nvPr/>
        </p:nvGrpSpPr>
        <p:grpSpPr>
          <a:xfrm>
            <a:off x="753951" y="6954065"/>
            <a:ext cx="5421286" cy="2799389"/>
            <a:chOff x="0" y="0"/>
            <a:chExt cx="1427828" cy="737288"/>
          </a:xfrm>
        </p:grpSpPr>
        <p:sp>
          <p:nvSpPr>
            <p:cNvPr id="1048714" name="Freeform 3"/>
            <p:cNvSpPr/>
            <p:nvPr/>
          </p:nvSpPr>
          <p:spPr>
            <a:xfrm>
              <a:off x="0" y="0"/>
              <a:ext cx="1427828" cy="737288"/>
            </a:xfrm>
            <a:custGeom>
              <a:avLst/>
              <a:gdLst/>
              <a:ahLst/>
              <a:cxnLst/>
              <a:rect l="l" t="t" r="r" b="b"/>
              <a:pathLst>
                <a:path w="1427828" h="737288">
                  <a:moveTo>
                    <a:pt x="72831" y="0"/>
                  </a:moveTo>
                  <a:lnTo>
                    <a:pt x="1354997" y="0"/>
                  </a:lnTo>
                  <a:cubicBezTo>
                    <a:pt x="1374313" y="0"/>
                    <a:pt x="1392838" y="7673"/>
                    <a:pt x="1406497" y="21332"/>
                  </a:cubicBezTo>
                  <a:cubicBezTo>
                    <a:pt x="1420155" y="34990"/>
                    <a:pt x="1427828" y="53515"/>
                    <a:pt x="1427828" y="72831"/>
                  </a:cubicBezTo>
                  <a:lnTo>
                    <a:pt x="1427828" y="664457"/>
                  </a:lnTo>
                  <a:cubicBezTo>
                    <a:pt x="1427828" y="704680"/>
                    <a:pt x="1395221" y="737288"/>
                    <a:pt x="1354997" y="737288"/>
                  </a:cubicBezTo>
                  <a:lnTo>
                    <a:pt x="72831" y="737288"/>
                  </a:lnTo>
                  <a:cubicBezTo>
                    <a:pt x="32608" y="737288"/>
                    <a:pt x="0" y="704680"/>
                    <a:pt x="0" y="664457"/>
                  </a:cubicBezTo>
                  <a:lnTo>
                    <a:pt x="0" y="72831"/>
                  </a:lnTo>
                  <a:cubicBezTo>
                    <a:pt x="0" y="32608"/>
                    <a:pt x="32608" y="0"/>
                    <a:pt x="72831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715" name="TextBox 4"/>
            <p:cNvSpPr txBox="1"/>
            <p:nvPr/>
          </p:nvSpPr>
          <p:spPr>
            <a:xfrm>
              <a:off x="0" y="-38100"/>
              <a:ext cx="1427828" cy="7753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4" name="Group 5"/>
          <p:cNvGrpSpPr/>
          <p:nvPr/>
        </p:nvGrpSpPr>
        <p:grpSpPr>
          <a:xfrm>
            <a:off x="919853" y="3187935"/>
            <a:ext cx="5089482" cy="6417970"/>
            <a:chOff x="0" y="0"/>
            <a:chExt cx="1340440" cy="1690329"/>
          </a:xfrm>
        </p:grpSpPr>
        <p:sp>
          <p:nvSpPr>
            <p:cNvPr id="1048716" name="Freeform 6"/>
            <p:cNvSpPr/>
            <p:nvPr/>
          </p:nvSpPr>
          <p:spPr>
            <a:xfrm>
              <a:off x="0" y="0"/>
              <a:ext cx="1340440" cy="1690329"/>
            </a:xfrm>
            <a:custGeom>
              <a:avLst/>
              <a:gdLst/>
              <a:ahLst/>
              <a:cxnLst/>
              <a:rect l="l" t="t" r="r" b="b"/>
              <a:pathLst>
                <a:path w="1340440" h="1690329">
                  <a:moveTo>
                    <a:pt x="77579" y="0"/>
                  </a:moveTo>
                  <a:lnTo>
                    <a:pt x="1262861" y="0"/>
                  </a:lnTo>
                  <a:cubicBezTo>
                    <a:pt x="1305707" y="0"/>
                    <a:pt x="1340440" y="34733"/>
                    <a:pt x="1340440" y="77579"/>
                  </a:cubicBezTo>
                  <a:lnTo>
                    <a:pt x="1340440" y="1612750"/>
                  </a:lnTo>
                  <a:cubicBezTo>
                    <a:pt x="1340440" y="1633325"/>
                    <a:pt x="1332266" y="1653058"/>
                    <a:pt x="1317717" y="1667607"/>
                  </a:cubicBezTo>
                  <a:cubicBezTo>
                    <a:pt x="1303169" y="1682156"/>
                    <a:pt x="1283436" y="1690329"/>
                    <a:pt x="1262861" y="1690329"/>
                  </a:cubicBezTo>
                  <a:lnTo>
                    <a:pt x="77579" y="1690329"/>
                  </a:lnTo>
                  <a:cubicBezTo>
                    <a:pt x="34733" y="1690329"/>
                    <a:pt x="0" y="1655596"/>
                    <a:pt x="0" y="1612750"/>
                  </a:cubicBezTo>
                  <a:lnTo>
                    <a:pt x="0" y="77579"/>
                  </a:lnTo>
                  <a:cubicBezTo>
                    <a:pt x="0" y="57004"/>
                    <a:pt x="8173" y="37271"/>
                    <a:pt x="22722" y="22722"/>
                  </a:cubicBezTo>
                  <a:cubicBezTo>
                    <a:pt x="37271" y="8173"/>
                    <a:pt x="57004" y="0"/>
                    <a:pt x="77579" y="0"/>
                  </a:cubicBezTo>
                  <a:close/>
                </a:path>
              </a:pathLst>
            </a:custGeom>
            <a:solidFill>
              <a:srgbClr val="E8ECEC"/>
            </a:solidFill>
          </p:spPr>
        </p:sp>
        <p:sp>
          <p:nvSpPr>
            <p:cNvPr id="1048717" name="TextBox 7"/>
            <p:cNvSpPr txBox="1"/>
            <p:nvPr/>
          </p:nvSpPr>
          <p:spPr>
            <a:xfrm>
              <a:off x="0" y="-38100"/>
              <a:ext cx="1340440" cy="1728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5" name="Group 8"/>
          <p:cNvGrpSpPr/>
          <p:nvPr/>
        </p:nvGrpSpPr>
        <p:grpSpPr>
          <a:xfrm>
            <a:off x="2358848" y="2082188"/>
            <a:ext cx="2211493" cy="2211493"/>
            <a:chOff x="0" y="0"/>
            <a:chExt cx="812800" cy="812800"/>
          </a:xfrm>
        </p:grpSpPr>
        <p:sp>
          <p:nvSpPr>
            <p:cNvPr id="1048718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719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6" name="Group 11"/>
          <p:cNvGrpSpPr/>
          <p:nvPr/>
        </p:nvGrpSpPr>
        <p:grpSpPr>
          <a:xfrm>
            <a:off x="6434302" y="6954065"/>
            <a:ext cx="5421286" cy="2799389"/>
            <a:chOff x="0" y="0"/>
            <a:chExt cx="1427828" cy="737288"/>
          </a:xfrm>
        </p:grpSpPr>
        <p:sp>
          <p:nvSpPr>
            <p:cNvPr id="1048720" name="Freeform 12"/>
            <p:cNvSpPr/>
            <p:nvPr/>
          </p:nvSpPr>
          <p:spPr>
            <a:xfrm>
              <a:off x="0" y="0"/>
              <a:ext cx="1427828" cy="737288"/>
            </a:xfrm>
            <a:custGeom>
              <a:avLst/>
              <a:gdLst/>
              <a:ahLst/>
              <a:cxnLst/>
              <a:rect l="l" t="t" r="r" b="b"/>
              <a:pathLst>
                <a:path w="1427828" h="737288">
                  <a:moveTo>
                    <a:pt x="72831" y="0"/>
                  </a:moveTo>
                  <a:lnTo>
                    <a:pt x="1354997" y="0"/>
                  </a:lnTo>
                  <a:cubicBezTo>
                    <a:pt x="1374313" y="0"/>
                    <a:pt x="1392838" y="7673"/>
                    <a:pt x="1406497" y="21332"/>
                  </a:cubicBezTo>
                  <a:cubicBezTo>
                    <a:pt x="1420155" y="34990"/>
                    <a:pt x="1427828" y="53515"/>
                    <a:pt x="1427828" y="72831"/>
                  </a:cubicBezTo>
                  <a:lnTo>
                    <a:pt x="1427828" y="664457"/>
                  </a:lnTo>
                  <a:cubicBezTo>
                    <a:pt x="1427828" y="704680"/>
                    <a:pt x="1395221" y="737288"/>
                    <a:pt x="1354997" y="737288"/>
                  </a:cubicBezTo>
                  <a:lnTo>
                    <a:pt x="72831" y="737288"/>
                  </a:lnTo>
                  <a:cubicBezTo>
                    <a:pt x="32608" y="737288"/>
                    <a:pt x="0" y="704680"/>
                    <a:pt x="0" y="664457"/>
                  </a:cubicBezTo>
                  <a:lnTo>
                    <a:pt x="0" y="72831"/>
                  </a:lnTo>
                  <a:cubicBezTo>
                    <a:pt x="0" y="32608"/>
                    <a:pt x="32608" y="0"/>
                    <a:pt x="72831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721" name="TextBox 13"/>
            <p:cNvSpPr txBox="1"/>
            <p:nvPr/>
          </p:nvSpPr>
          <p:spPr>
            <a:xfrm>
              <a:off x="0" y="-38100"/>
              <a:ext cx="1427828" cy="7753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7" name="Group 14"/>
          <p:cNvGrpSpPr/>
          <p:nvPr/>
        </p:nvGrpSpPr>
        <p:grpSpPr>
          <a:xfrm>
            <a:off x="6600203" y="3187935"/>
            <a:ext cx="5089482" cy="6417970"/>
            <a:chOff x="0" y="0"/>
            <a:chExt cx="1340440" cy="1690329"/>
          </a:xfrm>
        </p:grpSpPr>
        <p:sp>
          <p:nvSpPr>
            <p:cNvPr id="1048722" name="Freeform 15"/>
            <p:cNvSpPr/>
            <p:nvPr/>
          </p:nvSpPr>
          <p:spPr>
            <a:xfrm>
              <a:off x="0" y="0"/>
              <a:ext cx="1340440" cy="1690329"/>
            </a:xfrm>
            <a:custGeom>
              <a:avLst/>
              <a:gdLst/>
              <a:ahLst/>
              <a:cxnLst/>
              <a:rect l="l" t="t" r="r" b="b"/>
              <a:pathLst>
                <a:path w="1340440" h="1690329">
                  <a:moveTo>
                    <a:pt x="77579" y="0"/>
                  </a:moveTo>
                  <a:lnTo>
                    <a:pt x="1262861" y="0"/>
                  </a:lnTo>
                  <a:cubicBezTo>
                    <a:pt x="1305707" y="0"/>
                    <a:pt x="1340440" y="34733"/>
                    <a:pt x="1340440" y="77579"/>
                  </a:cubicBezTo>
                  <a:lnTo>
                    <a:pt x="1340440" y="1612750"/>
                  </a:lnTo>
                  <a:cubicBezTo>
                    <a:pt x="1340440" y="1633325"/>
                    <a:pt x="1332266" y="1653058"/>
                    <a:pt x="1317717" y="1667607"/>
                  </a:cubicBezTo>
                  <a:cubicBezTo>
                    <a:pt x="1303169" y="1682156"/>
                    <a:pt x="1283436" y="1690329"/>
                    <a:pt x="1262861" y="1690329"/>
                  </a:cubicBezTo>
                  <a:lnTo>
                    <a:pt x="77579" y="1690329"/>
                  </a:lnTo>
                  <a:cubicBezTo>
                    <a:pt x="34733" y="1690329"/>
                    <a:pt x="0" y="1655596"/>
                    <a:pt x="0" y="1612750"/>
                  </a:cubicBezTo>
                  <a:lnTo>
                    <a:pt x="0" y="77579"/>
                  </a:lnTo>
                  <a:cubicBezTo>
                    <a:pt x="0" y="57004"/>
                    <a:pt x="8173" y="37271"/>
                    <a:pt x="22722" y="22722"/>
                  </a:cubicBezTo>
                  <a:cubicBezTo>
                    <a:pt x="37271" y="8173"/>
                    <a:pt x="57004" y="0"/>
                    <a:pt x="77579" y="0"/>
                  </a:cubicBezTo>
                  <a:close/>
                </a:path>
              </a:pathLst>
            </a:custGeom>
            <a:solidFill>
              <a:srgbClr val="E8ECEC"/>
            </a:solidFill>
          </p:spPr>
        </p:sp>
        <p:sp>
          <p:nvSpPr>
            <p:cNvPr id="1048723" name="TextBox 16"/>
            <p:cNvSpPr txBox="1"/>
            <p:nvPr/>
          </p:nvSpPr>
          <p:spPr>
            <a:xfrm>
              <a:off x="0" y="-38100"/>
              <a:ext cx="1340440" cy="1728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8" name="Group 17"/>
          <p:cNvGrpSpPr/>
          <p:nvPr/>
        </p:nvGrpSpPr>
        <p:grpSpPr>
          <a:xfrm>
            <a:off x="8039198" y="2082188"/>
            <a:ext cx="2211493" cy="2211493"/>
            <a:chOff x="0" y="0"/>
            <a:chExt cx="812800" cy="812800"/>
          </a:xfrm>
        </p:grpSpPr>
        <p:sp>
          <p:nvSpPr>
            <p:cNvPr id="1048724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725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9" name="Group 20"/>
          <p:cNvGrpSpPr/>
          <p:nvPr/>
        </p:nvGrpSpPr>
        <p:grpSpPr>
          <a:xfrm>
            <a:off x="12112763" y="6954065"/>
            <a:ext cx="5421286" cy="2799389"/>
            <a:chOff x="0" y="0"/>
            <a:chExt cx="1427828" cy="737288"/>
          </a:xfrm>
        </p:grpSpPr>
        <p:sp>
          <p:nvSpPr>
            <p:cNvPr id="1048726" name="Freeform 21"/>
            <p:cNvSpPr/>
            <p:nvPr/>
          </p:nvSpPr>
          <p:spPr>
            <a:xfrm>
              <a:off x="0" y="0"/>
              <a:ext cx="1427828" cy="737288"/>
            </a:xfrm>
            <a:custGeom>
              <a:avLst/>
              <a:gdLst/>
              <a:ahLst/>
              <a:cxnLst/>
              <a:rect l="l" t="t" r="r" b="b"/>
              <a:pathLst>
                <a:path w="1427828" h="737288">
                  <a:moveTo>
                    <a:pt x="72831" y="0"/>
                  </a:moveTo>
                  <a:lnTo>
                    <a:pt x="1354997" y="0"/>
                  </a:lnTo>
                  <a:cubicBezTo>
                    <a:pt x="1374313" y="0"/>
                    <a:pt x="1392838" y="7673"/>
                    <a:pt x="1406497" y="21332"/>
                  </a:cubicBezTo>
                  <a:cubicBezTo>
                    <a:pt x="1420155" y="34990"/>
                    <a:pt x="1427828" y="53515"/>
                    <a:pt x="1427828" y="72831"/>
                  </a:cubicBezTo>
                  <a:lnTo>
                    <a:pt x="1427828" y="664457"/>
                  </a:lnTo>
                  <a:cubicBezTo>
                    <a:pt x="1427828" y="704680"/>
                    <a:pt x="1395221" y="737288"/>
                    <a:pt x="1354997" y="737288"/>
                  </a:cubicBezTo>
                  <a:lnTo>
                    <a:pt x="72831" y="737288"/>
                  </a:lnTo>
                  <a:cubicBezTo>
                    <a:pt x="32608" y="737288"/>
                    <a:pt x="0" y="704680"/>
                    <a:pt x="0" y="664457"/>
                  </a:cubicBezTo>
                  <a:lnTo>
                    <a:pt x="0" y="72831"/>
                  </a:lnTo>
                  <a:cubicBezTo>
                    <a:pt x="0" y="32608"/>
                    <a:pt x="32608" y="0"/>
                    <a:pt x="72831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727" name="TextBox 22"/>
            <p:cNvSpPr txBox="1"/>
            <p:nvPr/>
          </p:nvSpPr>
          <p:spPr>
            <a:xfrm>
              <a:off x="0" y="-38100"/>
              <a:ext cx="1427828" cy="7753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0" name="Group 23"/>
          <p:cNvGrpSpPr/>
          <p:nvPr/>
        </p:nvGrpSpPr>
        <p:grpSpPr>
          <a:xfrm>
            <a:off x="12278664" y="3187935"/>
            <a:ext cx="5089482" cy="6417970"/>
            <a:chOff x="0" y="0"/>
            <a:chExt cx="1340440" cy="1690329"/>
          </a:xfrm>
        </p:grpSpPr>
        <p:sp>
          <p:nvSpPr>
            <p:cNvPr id="1048728" name="Freeform 24"/>
            <p:cNvSpPr/>
            <p:nvPr/>
          </p:nvSpPr>
          <p:spPr>
            <a:xfrm>
              <a:off x="0" y="0"/>
              <a:ext cx="1340440" cy="1690329"/>
            </a:xfrm>
            <a:custGeom>
              <a:avLst/>
              <a:gdLst/>
              <a:ahLst/>
              <a:cxnLst/>
              <a:rect l="l" t="t" r="r" b="b"/>
              <a:pathLst>
                <a:path w="1340440" h="1690329">
                  <a:moveTo>
                    <a:pt x="77579" y="0"/>
                  </a:moveTo>
                  <a:lnTo>
                    <a:pt x="1262861" y="0"/>
                  </a:lnTo>
                  <a:cubicBezTo>
                    <a:pt x="1305707" y="0"/>
                    <a:pt x="1340440" y="34733"/>
                    <a:pt x="1340440" y="77579"/>
                  </a:cubicBezTo>
                  <a:lnTo>
                    <a:pt x="1340440" y="1612750"/>
                  </a:lnTo>
                  <a:cubicBezTo>
                    <a:pt x="1340440" y="1633325"/>
                    <a:pt x="1332266" y="1653058"/>
                    <a:pt x="1317717" y="1667607"/>
                  </a:cubicBezTo>
                  <a:cubicBezTo>
                    <a:pt x="1303169" y="1682156"/>
                    <a:pt x="1283436" y="1690329"/>
                    <a:pt x="1262861" y="1690329"/>
                  </a:cubicBezTo>
                  <a:lnTo>
                    <a:pt x="77579" y="1690329"/>
                  </a:lnTo>
                  <a:cubicBezTo>
                    <a:pt x="34733" y="1690329"/>
                    <a:pt x="0" y="1655596"/>
                    <a:pt x="0" y="1612750"/>
                  </a:cubicBezTo>
                  <a:lnTo>
                    <a:pt x="0" y="77579"/>
                  </a:lnTo>
                  <a:cubicBezTo>
                    <a:pt x="0" y="57004"/>
                    <a:pt x="8173" y="37271"/>
                    <a:pt x="22722" y="22722"/>
                  </a:cubicBezTo>
                  <a:cubicBezTo>
                    <a:pt x="37271" y="8173"/>
                    <a:pt x="57004" y="0"/>
                    <a:pt x="77579" y="0"/>
                  </a:cubicBezTo>
                  <a:close/>
                </a:path>
              </a:pathLst>
            </a:custGeom>
            <a:solidFill>
              <a:srgbClr val="E8ECEC"/>
            </a:solidFill>
          </p:spPr>
        </p:sp>
        <p:sp>
          <p:nvSpPr>
            <p:cNvPr id="1048729" name="TextBox 25"/>
            <p:cNvSpPr txBox="1"/>
            <p:nvPr/>
          </p:nvSpPr>
          <p:spPr>
            <a:xfrm>
              <a:off x="0" y="-38100"/>
              <a:ext cx="1340440" cy="1728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1" name="Group 26"/>
          <p:cNvGrpSpPr/>
          <p:nvPr/>
        </p:nvGrpSpPr>
        <p:grpSpPr>
          <a:xfrm>
            <a:off x="13717659" y="2082188"/>
            <a:ext cx="2211493" cy="2211493"/>
            <a:chOff x="0" y="0"/>
            <a:chExt cx="812800" cy="812800"/>
          </a:xfrm>
        </p:grpSpPr>
        <p:sp>
          <p:nvSpPr>
            <p:cNvPr id="1048730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731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2" name="Group 29"/>
          <p:cNvGrpSpPr/>
          <p:nvPr/>
        </p:nvGrpSpPr>
        <p:grpSpPr>
          <a:xfrm>
            <a:off x="0" y="0"/>
            <a:ext cx="17368147" cy="1543194"/>
            <a:chOff x="0" y="0"/>
            <a:chExt cx="4574327" cy="406438"/>
          </a:xfrm>
        </p:grpSpPr>
        <p:sp>
          <p:nvSpPr>
            <p:cNvPr id="1048732" name="Freeform 30"/>
            <p:cNvSpPr/>
            <p:nvPr/>
          </p:nvSpPr>
          <p:spPr>
            <a:xfrm>
              <a:off x="0" y="0"/>
              <a:ext cx="4574327" cy="406438"/>
            </a:xfrm>
            <a:custGeom>
              <a:avLst/>
              <a:gdLst/>
              <a:ahLst/>
              <a:cxnLst/>
              <a:rect l="l" t="t" r="r" b="b"/>
              <a:pathLst>
                <a:path w="4574327" h="406438">
                  <a:moveTo>
                    <a:pt x="0" y="0"/>
                  </a:moveTo>
                  <a:lnTo>
                    <a:pt x="4574327" y="0"/>
                  </a:lnTo>
                  <a:lnTo>
                    <a:pt x="4574327" y="406438"/>
                  </a:lnTo>
                  <a:lnTo>
                    <a:pt x="0" y="406438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733" name="TextBox 31"/>
            <p:cNvSpPr txBox="1"/>
            <p:nvPr/>
          </p:nvSpPr>
          <p:spPr>
            <a:xfrm>
              <a:off x="0" y="-38100"/>
              <a:ext cx="4574327" cy="444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48734" name="Freeform 32"/>
          <p:cNvSpPr/>
          <p:nvPr/>
        </p:nvSpPr>
        <p:spPr>
          <a:xfrm>
            <a:off x="2859851" y="2381707"/>
            <a:ext cx="1209487" cy="1343874"/>
          </a:xfrm>
          <a:custGeom>
            <a:avLst/>
            <a:gdLst/>
            <a:ahLst/>
            <a:cxnLst/>
            <a:rect l="l" t="t" r="r" b="b"/>
            <a:pathLst>
              <a:path w="1209487" h="1343874">
                <a:moveTo>
                  <a:pt x="0" y="0"/>
                </a:moveTo>
                <a:lnTo>
                  <a:pt x="1209487" y="0"/>
                </a:lnTo>
                <a:lnTo>
                  <a:pt x="1209487" y="1343874"/>
                </a:lnTo>
                <a:lnTo>
                  <a:pt x="0" y="1343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735" name="Freeform 33"/>
          <p:cNvSpPr/>
          <p:nvPr/>
        </p:nvSpPr>
        <p:spPr>
          <a:xfrm>
            <a:off x="8532568" y="2441884"/>
            <a:ext cx="1222865" cy="1358738"/>
          </a:xfrm>
          <a:custGeom>
            <a:avLst/>
            <a:gdLst/>
            <a:ahLst/>
            <a:cxnLst/>
            <a:rect l="l" t="t" r="r" b="b"/>
            <a:pathLst>
              <a:path w="1222865" h="1358738">
                <a:moveTo>
                  <a:pt x="0" y="0"/>
                </a:moveTo>
                <a:lnTo>
                  <a:pt x="1222864" y="0"/>
                </a:lnTo>
                <a:lnTo>
                  <a:pt x="1222864" y="1358739"/>
                </a:lnTo>
                <a:lnTo>
                  <a:pt x="0" y="13587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736" name="Freeform 34"/>
          <p:cNvSpPr/>
          <p:nvPr/>
        </p:nvSpPr>
        <p:spPr>
          <a:xfrm>
            <a:off x="13928636" y="2652618"/>
            <a:ext cx="1789539" cy="937271"/>
          </a:xfrm>
          <a:custGeom>
            <a:avLst/>
            <a:gdLst/>
            <a:ahLst/>
            <a:cxnLst/>
            <a:rect l="l" t="t" r="r" b="b"/>
            <a:pathLst>
              <a:path w="1789539" h="937271">
                <a:moveTo>
                  <a:pt x="0" y="0"/>
                </a:moveTo>
                <a:lnTo>
                  <a:pt x="1789539" y="0"/>
                </a:lnTo>
                <a:lnTo>
                  <a:pt x="1789539" y="937271"/>
                </a:lnTo>
                <a:lnTo>
                  <a:pt x="0" y="93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737" name="TextBox 35"/>
          <p:cNvSpPr txBox="1"/>
          <p:nvPr/>
        </p:nvSpPr>
        <p:spPr>
          <a:xfrm>
            <a:off x="919853" y="296934"/>
            <a:ext cx="13150899" cy="888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1" spc="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SYSTEM ARCHITECTURE OVERVIEW</a:t>
            </a:r>
          </a:p>
        </p:txBody>
      </p:sp>
      <p:sp>
        <p:nvSpPr>
          <p:cNvPr id="1048738" name="TextBox 36"/>
          <p:cNvSpPr txBox="1"/>
          <p:nvPr/>
        </p:nvSpPr>
        <p:spPr>
          <a:xfrm>
            <a:off x="1408378" y="4463302"/>
            <a:ext cx="411243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FRONTEND</a:t>
            </a:r>
          </a:p>
        </p:txBody>
      </p:sp>
      <p:sp>
        <p:nvSpPr>
          <p:cNvPr id="1048739" name="TextBox 37"/>
          <p:cNvSpPr txBox="1"/>
          <p:nvPr/>
        </p:nvSpPr>
        <p:spPr>
          <a:xfrm>
            <a:off x="7050804" y="4246057"/>
            <a:ext cx="411243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BACKEND</a:t>
            </a:r>
          </a:p>
        </p:txBody>
      </p:sp>
      <p:sp>
        <p:nvSpPr>
          <p:cNvPr id="1048740" name="TextBox 38"/>
          <p:cNvSpPr txBox="1"/>
          <p:nvPr/>
        </p:nvSpPr>
        <p:spPr>
          <a:xfrm>
            <a:off x="12767189" y="4407067"/>
            <a:ext cx="411243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DATABASE</a:t>
            </a:r>
          </a:p>
        </p:txBody>
      </p:sp>
      <p:sp>
        <p:nvSpPr>
          <p:cNvPr id="1048741" name="TextBox 39"/>
          <p:cNvSpPr txBox="1"/>
          <p:nvPr/>
        </p:nvSpPr>
        <p:spPr>
          <a:xfrm>
            <a:off x="1246908" y="5190129"/>
            <a:ext cx="4435374" cy="3751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1539" lvl="1" indent="-205769" algn="just">
              <a:lnSpc>
                <a:spcPts val="2954"/>
              </a:lnSpc>
              <a:buAutoNum type="arabicPeriod"/>
            </a:pPr>
            <a:r>
              <a:rPr lang="en-US" sz="1906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User Interaction:</a:t>
            </a:r>
          </a:p>
          <a:p>
            <a:pPr marL="823078" lvl="2" indent="-274359" algn="just">
              <a:lnSpc>
                <a:spcPts val="2954"/>
              </a:lnSpc>
              <a:buFont typeface="Arial"/>
              <a:buChar char="⚬"/>
            </a:pPr>
            <a:r>
              <a:rPr lang="en-US" sz="190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Students, teachers, admins </a:t>
            </a:r>
          </a:p>
          <a:p>
            <a:pPr marL="411539" lvl="1" indent="-205769" algn="just">
              <a:lnSpc>
                <a:spcPts val="2954"/>
              </a:lnSpc>
              <a:buAutoNum type="arabicPeriod"/>
            </a:pPr>
            <a:r>
              <a:rPr lang="en-US" sz="1906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Core Pages:</a:t>
            </a:r>
          </a:p>
          <a:p>
            <a:pPr marL="823078" lvl="2" indent="-274359" algn="just">
              <a:lnSpc>
                <a:spcPts val="2954"/>
              </a:lnSpc>
              <a:buFont typeface="Arial"/>
              <a:buChar char="⚬"/>
            </a:pPr>
            <a:r>
              <a:rPr lang="en-US" sz="190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Registration/Login, Dashboards, Course Catalog, Course Details, Certificates.</a:t>
            </a:r>
          </a:p>
          <a:p>
            <a:pPr marL="411539" lvl="1" indent="-205769" algn="just">
              <a:lnSpc>
                <a:spcPts val="2954"/>
              </a:lnSpc>
              <a:buAutoNum type="arabicPeriod"/>
            </a:pPr>
            <a:r>
              <a:rPr lang="en-US" sz="1906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Key Functionality:</a:t>
            </a:r>
          </a:p>
          <a:p>
            <a:pPr marL="823078" lvl="2" indent="-274359" algn="just">
              <a:lnSpc>
                <a:spcPts val="2954"/>
              </a:lnSpc>
              <a:buFont typeface="Arial"/>
              <a:buChar char="⚬"/>
            </a:pPr>
            <a:r>
              <a:rPr lang="en-US" sz="190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 Display, Data Collection, Backend Processing.</a:t>
            </a:r>
          </a:p>
          <a:p>
            <a:pPr algn="just">
              <a:lnSpc>
                <a:spcPts val="2954"/>
              </a:lnSpc>
            </a:pPr>
            <a:endParaRPr lang="en-US" sz="1906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8742" name="TextBox 40"/>
          <p:cNvSpPr txBox="1"/>
          <p:nvPr/>
        </p:nvSpPr>
        <p:spPr>
          <a:xfrm>
            <a:off x="6866216" y="4738935"/>
            <a:ext cx="4481608" cy="4472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35"/>
              </a:lnSpc>
            </a:pPr>
            <a:r>
              <a:rPr lang="en-US" sz="1893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Core Functions:</a:t>
            </a:r>
          </a:p>
          <a:p>
            <a:pPr marL="408840" lvl="1" indent="-204420" algn="just">
              <a:lnSpc>
                <a:spcPts val="2935"/>
              </a:lnSpc>
              <a:buFont typeface="Arial"/>
              <a:buChar char="•"/>
            </a:pPr>
            <a:r>
              <a:rPr lang="en-US" sz="189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User Authentication, Course Management, Enrollment Tracking, Payment Processing, Certificate Generation.</a:t>
            </a:r>
          </a:p>
          <a:p>
            <a:pPr algn="just">
              <a:lnSpc>
                <a:spcPts val="2935"/>
              </a:lnSpc>
            </a:pPr>
            <a:r>
              <a:rPr lang="en-US" sz="1893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Business Logic:</a:t>
            </a:r>
          </a:p>
          <a:p>
            <a:pPr marL="408840" lvl="1" indent="-204420" algn="just">
              <a:lnSpc>
                <a:spcPts val="2935"/>
              </a:lnSpc>
              <a:buFont typeface="Arial"/>
              <a:buChar char="•"/>
            </a:pPr>
            <a:r>
              <a:rPr lang="en-US" sz="189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 Processing, Validation, Frontend-Backend Communication.</a:t>
            </a:r>
          </a:p>
          <a:p>
            <a:pPr algn="just">
              <a:lnSpc>
                <a:spcPts val="2935"/>
              </a:lnSpc>
            </a:pPr>
            <a:r>
              <a:rPr lang="en-US" sz="1893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Backend Interaction:</a:t>
            </a:r>
          </a:p>
          <a:p>
            <a:pPr marL="408840" lvl="1" indent="-204420" algn="just">
              <a:lnSpc>
                <a:spcPts val="2935"/>
              </a:lnSpc>
              <a:buFont typeface="Arial"/>
              <a:buChar char="•"/>
            </a:pPr>
            <a:r>
              <a:rPr lang="en-US" sz="189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Frontend Requests, Data Processing, System Operations Management.</a:t>
            </a:r>
          </a:p>
          <a:p>
            <a:pPr algn="just">
              <a:lnSpc>
                <a:spcPts val="2935"/>
              </a:lnSpc>
            </a:pPr>
            <a:endParaRPr lang="en-US" sz="189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8743" name="TextBox 41"/>
          <p:cNvSpPr txBox="1"/>
          <p:nvPr/>
        </p:nvSpPr>
        <p:spPr>
          <a:xfrm>
            <a:off x="12676692" y="4924592"/>
            <a:ext cx="4202930" cy="4091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29"/>
              </a:lnSpc>
            </a:pPr>
            <a:r>
              <a:rPr lang="en-US" sz="188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Storage:</a:t>
            </a:r>
          </a:p>
          <a:p>
            <a:pPr marL="408051" lvl="1" indent="-204025" algn="just">
              <a:lnSpc>
                <a:spcPts val="2929"/>
              </a:lnSpc>
              <a:buFont typeface="Arial"/>
              <a:buChar char="•"/>
            </a:pPr>
            <a:r>
              <a:rPr lang="en-US" sz="188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Stores User Data, Course Data, Enrollment Data, Payment Data, and Certificate Data.</a:t>
            </a:r>
          </a:p>
          <a:p>
            <a:pPr algn="just">
              <a:lnSpc>
                <a:spcPts val="2929"/>
              </a:lnSpc>
            </a:pPr>
            <a:r>
              <a:rPr lang="en-US" sz="188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Integrity:</a:t>
            </a:r>
          </a:p>
          <a:p>
            <a:pPr marL="408051" lvl="1" indent="-204025" algn="just">
              <a:lnSpc>
                <a:spcPts val="2929"/>
              </a:lnSpc>
              <a:buFont typeface="Arial"/>
              <a:buChar char="•"/>
            </a:pPr>
            <a:r>
              <a:rPr lang="en-US" sz="188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Ensures reliable and secure storage and retrieval of data.</a:t>
            </a:r>
          </a:p>
          <a:p>
            <a:pPr algn="just">
              <a:lnSpc>
                <a:spcPts val="2929"/>
              </a:lnSpc>
            </a:pPr>
            <a:r>
              <a:rPr lang="en-US" sz="188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Scalability:</a:t>
            </a:r>
          </a:p>
          <a:p>
            <a:pPr marL="408051" lvl="1" indent="-204025" algn="just">
              <a:lnSpc>
                <a:spcPts val="2929"/>
              </a:lnSpc>
              <a:buFont typeface="Arial"/>
              <a:buChar char="•"/>
            </a:pPr>
            <a:r>
              <a:rPr lang="en-US" sz="188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Manages growing user and course data efficiently as the platform scales.</a:t>
            </a:r>
          </a:p>
          <a:p>
            <a:pPr marL="0" lvl="0" indent="0" algn="just">
              <a:lnSpc>
                <a:spcPts val="2929"/>
              </a:lnSpc>
            </a:pPr>
            <a:endParaRPr lang="en-US" sz="188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4" name="AutoShape 2"/>
          <p:cNvSpPr/>
          <p:nvPr/>
        </p:nvSpPr>
        <p:spPr>
          <a:xfrm>
            <a:off x="8488950" y="5027511"/>
            <a:ext cx="1310100" cy="0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745" name="Freeform 3"/>
          <p:cNvSpPr/>
          <p:nvPr/>
        </p:nvSpPr>
        <p:spPr>
          <a:xfrm>
            <a:off x="7482480" y="605879"/>
            <a:ext cx="586293" cy="483692"/>
          </a:xfrm>
          <a:custGeom>
            <a:avLst/>
            <a:gdLst/>
            <a:ahLst/>
            <a:cxnLst/>
            <a:rect l="l" t="t" r="r" b="b"/>
            <a:pathLst>
              <a:path w="586293" h="483692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84" name="Group 4"/>
          <p:cNvGrpSpPr/>
          <p:nvPr/>
        </p:nvGrpSpPr>
        <p:grpSpPr>
          <a:xfrm>
            <a:off x="15664971" y="-782737"/>
            <a:ext cx="3744615" cy="3744615"/>
            <a:chOff x="0" y="0"/>
            <a:chExt cx="812800" cy="812800"/>
          </a:xfrm>
        </p:grpSpPr>
        <p:sp>
          <p:nvSpPr>
            <p:cNvPr id="1048746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FFFFF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1048747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5" name="Group 7"/>
          <p:cNvGrpSpPr/>
          <p:nvPr/>
        </p:nvGrpSpPr>
        <p:grpSpPr>
          <a:xfrm>
            <a:off x="755020" y="7356528"/>
            <a:ext cx="2350854" cy="2350854"/>
            <a:chOff x="0" y="0"/>
            <a:chExt cx="812800" cy="812800"/>
          </a:xfrm>
        </p:grpSpPr>
        <p:sp>
          <p:nvSpPr>
            <p:cNvPr id="104874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FFFFF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104874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48750" name="Freeform 10"/>
          <p:cNvSpPr/>
          <p:nvPr/>
        </p:nvSpPr>
        <p:spPr>
          <a:xfrm>
            <a:off x="-83306" y="0"/>
            <a:ext cx="18454612" cy="10380719"/>
          </a:xfrm>
          <a:custGeom>
            <a:avLst/>
            <a:gdLst/>
            <a:ahLst/>
            <a:cxnLst/>
            <a:rect l="l" t="t" r="r" b="b"/>
            <a:pathLst>
              <a:path w="18454612" h="10380719">
                <a:moveTo>
                  <a:pt x="0" y="0"/>
                </a:moveTo>
                <a:lnTo>
                  <a:pt x="18454612" y="0"/>
                </a:lnTo>
                <a:lnTo>
                  <a:pt x="18454612" y="10380719"/>
                </a:lnTo>
                <a:lnTo>
                  <a:pt x="0" y="103807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751" name="TextBox 11"/>
          <p:cNvSpPr txBox="1"/>
          <p:nvPr/>
        </p:nvSpPr>
        <p:spPr>
          <a:xfrm>
            <a:off x="-1173695" y="1424012"/>
            <a:ext cx="510254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www.reallygreatsite.com</a:t>
            </a:r>
          </a:p>
        </p:txBody>
      </p:sp>
      <p:sp>
        <p:nvSpPr>
          <p:cNvPr id="1048752" name="TextBox 12"/>
          <p:cNvSpPr txBox="1"/>
          <p:nvPr/>
        </p:nvSpPr>
        <p:spPr>
          <a:xfrm>
            <a:off x="506728" y="373062"/>
            <a:ext cx="9860105" cy="888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1" spc="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WORKFLOW</a:t>
            </a:r>
          </a:p>
        </p:txBody>
      </p:sp>
      <p:sp>
        <p:nvSpPr>
          <p:cNvPr id="1048753" name="AutoShape 13"/>
          <p:cNvSpPr/>
          <p:nvPr/>
        </p:nvSpPr>
        <p:spPr>
          <a:xfrm>
            <a:off x="302349" y="1424012"/>
            <a:ext cx="1310100" cy="0"/>
          </a:xfrm>
          <a:prstGeom prst="line">
            <a:avLst/>
          </a:prstGeom>
          <a:ln w="95250" cap="flat">
            <a:solidFill>
              <a:srgbClr val="0345E4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4" name="AutoShape 2"/>
          <p:cNvSpPr/>
          <p:nvPr/>
        </p:nvSpPr>
        <p:spPr>
          <a:xfrm>
            <a:off x="8488950" y="5027511"/>
            <a:ext cx="1310100" cy="0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755" name="Freeform 3"/>
          <p:cNvSpPr/>
          <p:nvPr/>
        </p:nvSpPr>
        <p:spPr>
          <a:xfrm>
            <a:off x="7482480" y="605879"/>
            <a:ext cx="586293" cy="483692"/>
          </a:xfrm>
          <a:custGeom>
            <a:avLst/>
            <a:gdLst/>
            <a:ahLst/>
            <a:cxnLst/>
            <a:rect l="l" t="t" r="r" b="b"/>
            <a:pathLst>
              <a:path w="586293" h="483692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87" name="Group 4"/>
          <p:cNvGrpSpPr/>
          <p:nvPr/>
        </p:nvGrpSpPr>
        <p:grpSpPr>
          <a:xfrm>
            <a:off x="15664971" y="-782737"/>
            <a:ext cx="3744615" cy="3744615"/>
            <a:chOff x="0" y="0"/>
            <a:chExt cx="812800" cy="812800"/>
          </a:xfrm>
        </p:grpSpPr>
        <p:sp>
          <p:nvSpPr>
            <p:cNvPr id="1048756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FFFFF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1048757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8" name="Group 7"/>
          <p:cNvGrpSpPr/>
          <p:nvPr/>
        </p:nvGrpSpPr>
        <p:grpSpPr>
          <a:xfrm>
            <a:off x="755020" y="7356528"/>
            <a:ext cx="2350854" cy="2350854"/>
            <a:chOff x="0" y="0"/>
            <a:chExt cx="812800" cy="812800"/>
          </a:xfrm>
        </p:grpSpPr>
        <p:sp>
          <p:nvSpPr>
            <p:cNvPr id="104875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FFFFF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104875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48760" name="Freeform 10"/>
          <p:cNvSpPr/>
          <p:nvPr/>
        </p:nvSpPr>
        <p:spPr>
          <a:xfrm>
            <a:off x="1930447" y="1014683"/>
            <a:ext cx="13917174" cy="9272317"/>
          </a:xfrm>
          <a:custGeom>
            <a:avLst/>
            <a:gdLst/>
            <a:ahLst/>
            <a:cxnLst/>
            <a:rect l="l" t="t" r="r" b="b"/>
            <a:pathLst>
              <a:path w="13917174" h="9272317">
                <a:moveTo>
                  <a:pt x="0" y="0"/>
                </a:moveTo>
                <a:lnTo>
                  <a:pt x="13917174" y="0"/>
                </a:lnTo>
                <a:lnTo>
                  <a:pt x="13917174" y="9272317"/>
                </a:lnTo>
                <a:lnTo>
                  <a:pt x="0" y="92723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761" name="TextBox 11"/>
          <p:cNvSpPr txBox="1"/>
          <p:nvPr/>
        </p:nvSpPr>
        <p:spPr>
          <a:xfrm>
            <a:off x="6592730" y="9488941"/>
            <a:ext cx="510254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www.reallygreatsite.com</a:t>
            </a:r>
          </a:p>
        </p:txBody>
      </p:sp>
      <p:sp>
        <p:nvSpPr>
          <p:cNvPr id="1048762" name="TextBox 12"/>
          <p:cNvSpPr txBox="1"/>
          <p:nvPr/>
        </p:nvSpPr>
        <p:spPr>
          <a:xfrm>
            <a:off x="614596" y="-6351"/>
            <a:ext cx="6521905" cy="888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1" spc="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CLASS DIAGRAM</a:t>
            </a:r>
          </a:p>
        </p:txBody>
      </p:sp>
      <p:sp>
        <p:nvSpPr>
          <p:cNvPr id="1048763" name="AutoShape 13"/>
          <p:cNvSpPr/>
          <p:nvPr/>
        </p:nvSpPr>
        <p:spPr>
          <a:xfrm>
            <a:off x="614596" y="1137196"/>
            <a:ext cx="1310100" cy="0"/>
          </a:xfrm>
          <a:prstGeom prst="line">
            <a:avLst/>
          </a:prstGeom>
          <a:ln w="95250" cap="flat">
            <a:solidFill>
              <a:srgbClr val="0345E4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4" name="AutoShape 2"/>
          <p:cNvSpPr/>
          <p:nvPr/>
        </p:nvSpPr>
        <p:spPr>
          <a:xfrm flipV="1">
            <a:off x="551130" y="5750248"/>
            <a:ext cx="17185873" cy="47625"/>
          </a:xfrm>
          <a:prstGeom prst="line">
            <a:avLst/>
          </a:prstGeom>
          <a:ln w="47625" cap="flat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765" name="AutoShape 3"/>
          <p:cNvSpPr/>
          <p:nvPr/>
        </p:nvSpPr>
        <p:spPr>
          <a:xfrm flipH="1">
            <a:off x="9144000" y="2400860"/>
            <a:ext cx="0" cy="7222650"/>
          </a:xfrm>
          <a:prstGeom prst="line">
            <a:avLst/>
          </a:prstGeom>
          <a:ln w="47625" cap="flat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766" name="AutoShape 4"/>
          <p:cNvSpPr/>
          <p:nvPr/>
        </p:nvSpPr>
        <p:spPr>
          <a:xfrm>
            <a:off x="551064" y="1522485"/>
            <a:ext cx="1310100" cy="0"/>
          </a:xfrm>
          <a:prstGeom prst="line">
            <a:avLst/>
          </a:prstGeom>
          <a:ln w="95250" cap="flat">
            <a:solidFill>
              <a:srgbClr val="0345E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0" name="Group 5"/>
          <p:cNvGrpSpPr/>
          <p:nvPr/>
        </p:nvGrpSpPr>
        <p:grpSpPr>
          <a:xfrm>
            <a:off x="1432799" y="2396884"/>
            <a:ext cx="4839292" cy="669452"/>
            <a:chOff x="0" y="0"/>
            <a:chExt cx="3078684" cy="425895"/>
          </a:xfrm>
        </p:grpSpPr>
        <p:sp>
          <p:nvSpPr>
            <p:cNvPr id="1048767" name="Freeform 6"/>
            <p:cNvSpPr/>
            <p:nvPr/>
          </p:nvSpPr>
          <p:spPr>
            <a:xfrm>
              <a:off x="0" y="0"/>
              <a:ext cx="3078684" cy="425895"/>
            </a:xfrm>
            <a:custGeom>
              <a:avLst/>
              <a:gdLst/>
              <a:ahLst/>
              <a:cxnLst/>
              <a:rect l="l" t="t" r="r" b="b"/>
              <a:pathLst>
                <a:path w="3078684" h="425895">
                  <a:moveTo>
                    <a:pt x="2875484" y="0"/>
                  </a:moveTo>
                  <a:cubicBezTo>
                    <a:pt x="2987709" y="0"/>
                    <a:pt x="3078684" y="95340"/>
                    <a:pt x="3078684" y="212948"/>
                  </a:cubicBezTo>
                  <a:cubicBezTo>
                    <a:pt x="3078684" y="330556"/>
                    <a:pt x="2987709" y="425895"/>
                    <a:pt x="2875484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768" name="TextBox 7"/>
            <p:cNvSpPr txBox="1"/>
            <p:nvPr/>
          </p:nvSpPr>
          <p:spPr>
            <a:xfrm>
              <a:off x="0" y="-47625"/>
              <a:ext cx="3078684" cy="473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Prerequisites:</a:t>
              </a:r>
            </a:p>
          </p:txBody>
        </p:sp>
      </p:grpSp>
      <p:grpSp>
        <p:nvGrpSpPr>
          <p:cNvPr id="91" name="Group 8"/>
          <p:cNvGrpSpPr/>
          <p:nvPr/>
        </p:nvGrpSpPr>
        <p:grpSpPr>
          <a:xfrm>
            <a:off x="1432799" y="5974381"/>
            <a:ext cx="4316989" cy="669452"/>
            <a:chOff x="0" y="0"/>
            <a:chExt cx="2746403" cy="425895"/>
          </a:xfrm>
        </p:grpSpPr>
        <p:sp>
          <p:nvSpPr>
            <p:cNvPr id="1048769" name="Freeform 9"/>
            <p:cNvSpPr/>
            <p:nvPr/>
          </p:nvSpPr>
          <p:spPr>
            <a:xfrm>
              <a:off x="0" y="0"/>
              <a:ext cx="2746403" cy="425895"/>
            </a:xfrm>
            <a:custGeom>
              <a:avLst/>
              <a:gdLst/>
              <a:ahLst/>
              <a:cxnLst/>
              <a:rect l="l" t="t" r="r" b="b"/>
              <a:pathLst>
                <a:path w="2746403" h="425895">
                  <a:moveTo>
                    <a:pt x="2543203" y="0"/>
                  </a:moveTo>
                  <a:cubicBezTo>
                    <a:pt x="2655427" y="0"/>
                    <a:pt x="2746403" y="95340"/>
                    <a:pt x="2746403" y="212948"/>
                  </a:cubicBezTo>
                  <a:cubicBezTo>
                    <a:pt x="2746403" y="330556"/>
                    <a:pt x="2655427" y="425895"/>
                    <a:pt x="2543203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48770" name="TextBox 10"/>
            <p:cNvSpPr txBox="1"/>
            <p:nvPr/>
          </p:nvSpPr>
          <p:spPr>
            <a:xfrm>
              <a:off x="0" y="-47625"/>
              <a:ext cx="2746403" cy="473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Environment Setup:</a:t>
              </a:r>
            </a:p>
          </p:txBody>
        </p:sp>
      </p:grpSp>
      <p:grpSp>
        <p:nvGrpSpPr>
          <p:cNvPr id="92" name="Group 11"/>
          <p:cNvGrpSpPr/>
          <p:nvPr/>
        </p:nvGrpSpPr>
        <p:grpSpPr>
          <a:xfrm>
            <a:off x="10563822" y="2400860"/>
            <a:ext cx="4316989" cy="669452"/>
            <a:chOff x="0" y="0"/>
            <a:chExt cx="2746403" cy="425895"/>
          </a:xfrm>
        </p:grpSpPr>
        <p:sp>
          <p:nvSpPr>
            <p:cNvPr id="1048771" name="Freeform 12"/>
            <p:cNvSpPr/>
            <p:nvPr/>
          </p:nvSpPr>
          <p:spPr>
            <a:xfrm>
              <a:off x="0" y="0"/>
              <a:ext cx="2746403" cy="425895"/>
            </a:xfrm>
            <a:custGeom>
              <a:avLst/>
              <a:gdLst/>
              <a:ahLst/>
              <a:cxnLst/>
              <a:rect l="l" t="t" r="r" b="b"/>
              <a:pathLst>
                <a:path w="2746403" h="425895">
                  <a:moveTo>
                    <a:pt x="2543203" y="0"/>
                  </a:moveTo>
                  <a:cubicBezTo>
                    <a:pt x="2655427" y="0"/>
                    <a:pt x="2746403" y="95340"/>
                    <a:pt x="2746403" y="212948"/>
                  </a:cubicBezTo>
                  <a:cubicBezTo>
                    <a:pt x="2746403" y="330556"/>
                    <a:pt x="2655427" y="425895"/>
                    <a:pt x="2543203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48772" name="TextBox 13"/>
            <p:cNvSpPr txBox="1"/>
            <p:nvPr/>
          </p:nvSpPr>
          <p:spPr>
            <a:xfrm>
              <a:off x="0" y="-47625"/>
              <a:ext cx="2746403" cy="473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Install Dependencies:</a:t>
              </a:r>
            </a:p>
          </p:txBody>
        </p:sp>
      </p:grpSp>
      <p:grpSp>
        <p:nvGrpSpPr>
          <p:cNvPr id="93" name="Group 14"/>
          <p:cNvGrpSpPr/>
          <p:nvPr/>
        </p:nvGrpSpPr>
        <p:grpSpPr>
          <a:xfrm>
            <a:off x="10563822" y="5974381"/>
            <a:ext cx="3982295" cy="669452"/>
            <a:chOff x="0" y="0"/>
            <a:chExt cx="2533476" cy="425895"/>
          </a:xfrm>
        </p:grpSpPr>
        <p:sp>
          <p:nvSpPr>
            <p:cNvPr id="1048773" name="Freeform 15"/>
            <p:cNvSpPr/>
            <p:nvPr/>
          </p:nvSpPr>
          <p:spPr>
            <a:xfrm>
              <a:off x="0" y="0"/>
              <a:ext cx="2533476" cy="425895"/>
            </a:xfrm>
            <a:custGeom>
              <a:avLst/>
              <a:gdLst/>
              <a:ahLst/>
              <a:cxnLst/>
              <a:rect l="l" t="t" r="r" b="b"/>
              <a:pathLst>
                <a:path w="2533476" h="425895">
                  <a:moveTo>
                    <a:pt x="2330276" y="0"/>
                  </a:moveTo>
                  <a:cubicBezTo>
                    <a:pt x="2442500" y="0"/>
                    <a:pt x="2533476" y="95340"/>
                    <a:pt x="2533476" y="212948"/>
                  </a:cubicBezTo>
                  <a:cubicBezTo>
                    <a:pt x="2533476" y="330556"/>
                    <a:pt x="2442500" y="425895"/>
                    <a:pt x="2330276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774" name="TextBox 16"/>
            <p:cNvSpPr txBox="1"/>
            <p:nvPr/>
          </p:nvSpPr>
          <p:spPr>
            <a:xfrm>
              <a:off x="0" y="-47625"/>
              <a:ext cx="2533476" cy="473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Commands to Run:</a:t>
              </a:r>
            </a:p>
          </p:txBody>
        </p:sp>
      </p:grpSp>
      <p:sp>
        <p:nvSpPr>
          <p:cNvPr id="1048775" name="TextBox 17"/>
          <p:cNvSpPr txBox="1"/>
          <p:nvPr/>
        </p:nvSpPr>
        <p:spPr>
          <a:xfrm>
            <a:off x="551064" y="335034"/>
            <a:ext cx="10769833" cy="888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1" spc="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SETUP INSTRUCTION</a:t>
            </a:r>
          </a:p>
        </p:txBody>
      </p:sp>
      <p:sp>
        <p:nvSpPr>
          <p:cNvPr id="1048776" name="TextBox 18"/>
          <p:cNvSpPr txBox="1"/>
          <p:nvPr/>
        </p:nvSpPr>
        <p:spPr>
          <a:xfrm>
            <a:off x="1098073" y="3880490"/>
            <a:ext cx="7629377" cy="106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 algn="just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Node.js</a:t>
            </a:r>
          </a:p>
          <a:p>
            <a:pPr marL="604518" lvl="1" indent="-302259" algn="just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MongoDB</a:t>
            </a:r>
          </a:p>
        </p:txBody>
      </p:sp>
      <p:grpSp>
        <p:nvGrpSpPr>
          <p:cNvPr id="94" name="Group 19"/>
          <p:cNvGrpSpPr/>
          <p:nvPr/>
        </p:nvGrpSpPr>
        <p:grpSpPr>
          <a:xfrm>
            <a:off x="763347" y="2400860"/>
            <a:ext cx="669452" cy="669452"/>
            <a:chOff x="0" y="0"/>
            <a:chExt cx="812800" cy="812800"/>
          </a:xfrm>
        </p:grpSpPr>
        <p:sp>
          <p:nvSpPr>
            <p:cNvPr id="1048777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48778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5" name="Group 22"/>
          <p:cNvGrpSpPr/>
          <p:nvPr/>
        </p:nvGrpSpPr>
        <p:grpSpPr>
          <a:xfrm>
            <a:off x="9894370" y="2400860"/>
            <a:ext cx="669452" cy="669452"/>
            <a:chOff x="0" y="0"/>
            <a:chExt cx="812800" cy="812800"/>
          </a:xfrm>
        </p:grpSpPr>
        <p:sp>
          <p:nvSpPr>
            <p:cNvPr id="1048779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780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6" name="Group 25"/>
          <p:cNvGrpSpPr/>
          <p:nvPr/>
        </p:nvGrpSpPr>
        <p:grpSpPr>
          <a:xfrm>
            <a:off x="763347" y="5974381"/>
            <a:ext cx="669452" cy="669452"/>
            <a:chOff x="0" y="0"/>
            <a:chExt cx="812800" cy="812800"/>
          </a:xfrm>
        </p:grpSpPr>
        <p:sp>
          <p:nvSpPr>
            <p:cNvPr id="1048781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048782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7" name="Group 28"/>
          <p:cNvGrpSpPr/>
          <p:nvPr/>
        </p:nvGrpSpPr>
        <p:grpSpPr>
          <a:xfrm>
            <a:off x="9912274" y="5974381"/>
            <a:ext cx="669452" cy="669452"/>
            <a:chOff x="0" y="0"/>
            <a:chExt cx="812800" cy="812800"/>
          </a:xfrm>
        </p:grpSpPr>
        <p:sp>
          <p:nvSpPr>
            <p:cNvPr id="1048783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48784" name="TextBox 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48785" name="TextBox 31"/>
          <p:cNvSpPr txBox="1"/>
          <p:nvPr/>
        </p:nvSpPr>
        <p:spPr>
          <a:xfrm>
            <a:off x="1098073" y="7914313"/>
            <a:ext cx="7629377" cy="533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 algn="just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.env, database URL, ports, keys.</a:t>
            </a:r>
          </a:p>
        </p:txBody>
      </p:sp>
      <p:sp>
        <p:nvSpPr>
          <p:cNvPr id="1048786" name="TextBox 32"/>
          <p:cNvSpPr txBox="1"/>
          <p:nvPr/>
        </p:nvSpPr>
        <p:spPr>
          <a:xfrm>
            <a:off x="9894370" y="3661415"/>
            <a:ext cx="7629377" cy="106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 algn="just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npm install</a:t>
            </a:r>
          </a:p>
          <a:p>
            <a:pPr marL="604518" lvl="1" indent="-302259" algn="just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API, Client, Socket</a:t>
            </a:r>
          </a:p>
        </p:txBody>
      </p:sp>
      <p:sp>
        <p:nvSpPr>
          <p:cNvPr id="1048787" name="TextBox 33"/>
          <p:cNvSpPr txBox="1"/>
          <p:nvPr/>
        </p:nvSpPr>
        <p:spPr>
          <a:xfrm>
            <a:off x="9655927" y="6813223"/>
            <a:ext cx="8106263" cy="2133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 algn="just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Frontend: Run npm start in the client directory.</a:t>
            </a:r>
          </a:p>
          <a:p>
            <a:pPr marL="604518" lvl="1" indent="-302259" algn="just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Backend (API): Run npm start in the api directory.</a:t>
            </a:r>
          </a:p>
          <a:p>
            <a:pPr marL="604518" lvl="1" indent="-302259" algn="just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WebSocket (Socket): Run npm start in the socket directory</a:t>
            </a:r>
          </a:p>
        </p:txBody>
      </p:sp>
      <p:grpSp>
        <p:nvGrpSpPr>
          <p:cNvPr id="98" name="Group 34"/>
          <p:cNvGrpSpPr/>
          <p:nvPr/>
        </p:nvGrpSpPr>
        <p:grpSpPr>
          <a:xfrm>
            <a:off x="8709419" y="-2174505"/>
            <a:ext cx="3744615" cy="3744615"/>
            <a:chOff x="0" y="0"/>
            <a:chExt cx="812800" cy="812800"/>
          </a:xfrm>
        </p:grpSpPr>
        <p:sp>
          <p:nvSpPr>
            <p:cNvPr id="1048788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1048789" name="TextBox 3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867</Words>
  <Application>Microsoft Office PowerPoint</Application>
  <PresentationFormat>Custom</PresentationFormat>
  <Paragraphs>163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Roca One</vt:lpstr>
      <vt:lpstr>Inter</vt:lpstr>
      <vt:lpstr>Garet</vt:lpstr>
      <vt:lpstr>Calibri</vt:lpstr>
      <vt:lpstr>Arial</vt:lpstr>
      <vt:lpstr>Garet Bold</vt:lpstr>
      <vt:lpstr>Inter Bold</vt:lpstr>
      <vt:lpstr>Open Sans Bold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Learning Platform</dc:title>
  <dc:creator>SM-A305F</dc:creator>
  <cp:lastModifiedBy>roshan elesius</cp:lastModifiedBy>
  <cp:revision>1</cp:revision>
  <dcterms:created xsi:type="dcterms:W3CDTF">2006-08-15T13:00:00Z</dcterms:created>
  <dcterms:modified xsi:type="dcterms:W3CDTF">2024-12-10T12:51:05Z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cd2b3fbf894147548cb44d69a1b6ac3e</vt:lpwstr>
  </property>
</Properties>
</file>